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7" r:id="rId1"/>
  </p:sldMasterIdLst>
  <p:notesMasterIdLst>
    <p:notesMasterId r:id="rId68"/>
  </p:notesMasterIdLst>
  <p:sldIdLst>
    <p:sldId id="258" r:id="rId2"/>
    <p:sldId id="346" r:id="rId3"/>
    <p:sldId id="348" r:id="rId4"/>
    <p:sldId id="349" r:id="rId5"/>
    <p:sldId id="351" r:id="rId6"/>
    <p:sldId id="353" r:id="rId7"/>
    <p:sldId id="350" r:id="rId8"/>
    <p:sldId id="280" r:id="rId9"/>
    <p:sldId id="259" r:id="rId10"/>
    <p:sldId id="319" r:id="rId11"/>
    <p:sldId id="296" r:id="rId12"/>
    <p:sldId id="323" r:id="rId13"/>
    <p:sldId id="340" r:id="rId14"/>
    <p:sldId id="341" r:id="rId15"/>
    <p:sldId id="342" r:id="rId16"/>
    <p:sldId id="352" r:id="rId17"/>
    <p:sldId id="344" r:id="rId18"/>
    <p:sldId id="345" r:id="rId19"/>
    <p:sldId id="354" r:id="rId20"/>
    <p:sldId id="310" r:id="rId21"/>
    <p:sldId id="266" r:id="rId22"/>
    <p:sldId id="268" r:id="rId23"/>
    <p:sldId id="269" r:id="rId24"/>
    <p:sldId id="298" r:id="rId25"/>
    <p:sldId id="313" r:id="rId26"/>
    <p:sldId id="316" r:id="rId27"/>
    <p:sldId id="327" r:id="rId28"/>
    <p:sldId id="328" r:id="rId29"/>
    <p:sldId id="277" r:id="rId30"/>
    <p:sldId id="355" r:id="rId31"/>
    <p:sldId id="356" r:id="rId32"/>
    <p:sldId id="357" r:id="rId33"/>
    <p:sldId id="299" r:id="rId34"/>
    <p:sldId id="358" r:id="rId35"/>
    <p:sldId id="330" r:id="rId36"/>
    <p:sldId id="314" r:id="rId37"/>
    <p:sldId id="359" r:id="rId38"/>
    <p:sldId id="329" r:id="rId39"/>
    <p:sldId id="338" r:id="rId40"/>
    <p:sldId id="347" r:id="rId41"/>
    <p:sldId id="360" r:id="rId42"/>
    <p:sldId id="361" r:id="rId43"/>
    <p:sldId id="362" r:id="rId44"/>
    <p:sldId id="337" r:id="rId45"/>
    <p:sldId id="304" r:id="rId46"/>
    <p:sldId id="305" r:id="rId47"/>
    <p:sldId id="312" r:id="rId48"/>
    <p:sldId id="335" r:id="rId49"/>
    <p:sldId id="331" r:id="rId50"/>
    <p:sldId id="332" r:id="rId51"/>
    <p:sldId id="333" r:id="rId52"/>
    <p:sldId id="334" r:id="rId53"/>
    <p:sldId id="307" r:id="rId54"/>
    <p:sldId id="363" r:id="rId55"/>
    <p:sldId id="364" r:id="rId56"/>
    <p:sldId id="365" r:id="rId57"/>
    <p:sldId id="366" r:id="rId58"/>
    <p:sldId id="373" r:id="rId59"/>
    <p:sldId id="367" r:id="rId60"/>
    <p:sldId id="374" r:id="rId61"/>
    <p:sldId id="369" r:id="rId62"/>
    <p:sldId id="370" r:id="rId63"/>
    <p:sldId id="371" r:id="rId64"/>
    <p:sldId id="368" r:id="rId65"/>
    <p:sldId id="339" r:id="rId66"/>
    <p:sldId id="372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086" autoAdjust="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97E317-B06E-4AD3-895D-D8AC7AAFC3F7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2C910-3BF1-487E-AA8E-21E821E4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7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37401-5E9D-4BB4-8357-A040FDB285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58DEF-3BE7-45CE-BED2-2F3E5DD5B7B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(c) Dean Fixsen and Karen Blase, 2004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11FAA-F111-4E02-8E73-8331869565E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(c) Dean Fixsen and Karen Blase, 2004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8508F-0888-479D-BF5D-D1EF53D6DD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Dean Fixsen and Karen Blase, 2004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8989E-7F74-4939-8842-ABE8A2D003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904A-2F92-4B57-B8F3-6CFA23248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F4EB0-EBEE-4D28-803D-D44A71B0BF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66FE-5808-4A48-91E3-4084051A988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2C910-3BF1-487E-AA8E-21E821E4DC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4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C92D6-D573-4353-865C-99E21F7E10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B86E6-FFAF-4580-8A20-5FFA7B058F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4EC2C-C677-44B5-A833-4B2A4E76CAB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F12D8-C0DC-4B13-BBF8-4DC2C90778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33DA0E-E443-4306-AD6E-D7CA8B814091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4" tIns="45142" rIns="90284" bIns="451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95">
              <a:defRPr/>
            </a:pPr>
            <a:fld id="{A080B62F-9392-4BC6-A5BB-352CE4D0DA64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13095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91E87-72F9-4809-997A-5739D8AC828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2C910-3BF1-487E-AA8E-21E821E4DC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Implicit assumption that the only “target” is high-risk drinkers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Ambivalence about underage drinking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perceived efficacy of preventive  interventions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Challenges of coordination and resource allocation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Possible fears of “backlash”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2C910-3BF1-487E-AA8E-21E821E4DC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8EBAB-0078-4A4F-81E8-E4EE2B6C2FF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AA1E-61DF-4A9E-A824-A3A712796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9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CCA2-EBBC-4B8E-9805-10E68E986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17B8-F6B6-4B38-840B-42F69C3DC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BABE-BB81-479B-AABE-CDDFA062F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9BCD-650B-463F-96DD-EA2621D90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8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800F-0C1B-4F51-80E0-520AAB7B1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BA09-5BDE-4B82-BB8D-2D452F0B8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3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7449-64A8-4309-BF7A-1A1FB2AA6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E4E1-6435-4AD9-8EAA-E8070F990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4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4AE-164A-4B1D-9DBC-F4A050CFB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0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36A-8E05-4D94-8C1A-B3FA29D4E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9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FB4542-BE72-403A-9838-F3EC93CF9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iew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iew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An Orientation to the Strategic Prevention Framework – State Incentive Grant (SPF SIG)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B97D3-41E5-4576-B597-5AE2998B90B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Arial" charset="0"/>
              </a:rPr>
              <a:t>3 Conceptualizations of the Gap Between Research &amp; Practice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2211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latin typeface="Arial" charset="0"/>
              </a:rPr>
              <a:t>Practitioners need to receive the lessons of research and put them into practice.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latin typeface="Arial" charset="0"/>
              </a:rPr>
              <a:t>Research and practice are entirely separate disciplines and each must develop their own answers to their own problems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latin typeface="Arial" charset="0"/>
              </a:rPr>
              <a:t>Research and practice have complementary perspectives and skills that need to be used together to address the real need, collaborative knowledge production.   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533400" y="6172200"/>
            <a:ext cx="8626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Van De Ven A, Johnson P. Knowledge for theory and practice. </a:t>
            </a:r>
            <a:r>
              <a:rPr lang="en-US" i="1" smtClean="0">
                <a:solidFill>
                  <a:srgbClr val="FFFFFF"/>
                </a:solidFill>
                <a:latin typeface="Arial" charset="0"/>
                <a:cs typeface="Arial" charset="0"/>
              </a:rPr>
              <a:t>Academy of Management Review. </a:t>
            </a: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2006;31(4).</a:t>
            </a:r>
          </a:p>
        </p:txBody>
      </p:sp>
    </p:spTree>
    <p:extLst>
      <p:ext uri="{BB962C8B-B14F-4D97-AF65-F5344CB8AC3E}">
        <p14:creationId xmlns:p14="http://schemas.microsoft.com/office/powerpoint/2010/main" val="262951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 noChangeAspect="1"/>
          </p:cNvGrpSpPr>
          <p:nvPr/>
        </p:nvGrpSpPr>
        <p:grpSpPr bwMode="auto">
          <a:xfrm>
            <a:off x="0" y="0"/>
            <a:ext cx="9144000" cy="6826250"/>
            <a:chOff x="0" y="0"/>
            <a:chExt cx="5760" cy="430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370" name="Freeform 6"/>
            <p:cNvSpPr>
              <a:spLocks/>
            </p:cNvSpPr>
            <p:nvPr/>
          </p:nvSpPr>
          <p:spPr bwMode="auto">
            <a:xfrm>
              <a:off x="4" y="2"/>
              <a:ext cx="1021" cy="51"/>
            </a:xfrm>
            <a:custGeom>
              <a:avLst/>
              <a:gdLst>
                <a:gd name="T0" fmla="*/ 1021 w 1021"/>
                <a:gd name="T1" fmla="*/ 0 h 51"/>
                <a:gd name="T2" fmla="*/ 0 w 1021"/>
                <a:gd name="T3" fmla="*/ 1 h 51"/>
                <a:gd name="T4" fmla="*/ 0 w 1021"/>
                <a:gd name="T5" fmla="*/ 51 h 51"/>
                <a:gd name="T6" fmla="*/ 1021 w 1021"/>
                <a:gd name="T7" fmla="*/ 1 h 51"/>
                <a:gd name="T8" fmla="*/ 1021 w 1021"/>
                <a:gd name="T9" fmla="*/ 1 h 51"/>
                <a:gd name="T10" fmla="*/ 1021 w 1021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1"/>
                <a:gd name="T19" fmla="*/ 0 h 51"/>
                <a:gd name="T20" fmla="*/ 1021 w 1021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1" h="51">
                  <a:moveTo>
                    <a:pt x="1021" y="0"/>
                  </a:moveTo>
                  <a:lnTo>
                    <a:pt x="0" y="1"/>
                  </a:lnTo>
                  <a:lnTo>
                    <a:pt x="0" y="51"/>
                  </a:lnTo>
                  <a:lnTo>
                    <a:pt x="1021" y="1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7"/>
            <p:cNvSpPr>
              <a:spLocks/>
            </p:cNvSpPr>
            <p:nvPr/>
          </p:nvSpPr>
          <p:spPr bwMode="auto">
            <a:xfrm>
              <a:off x="4" y="2"/>
              <a:ext cx="2040" cy="101"/>
            </a:xfrm>
            <a:custGeom>
              <a:avLst/>
              <a:gdLst>
                <a:gd name="T0" fmla="*/ 1021 w 2040"/>
                <a:gd name="T1" fmla="*/ 0 h 101"/>
                <a:gd name="T2" fmla="*/ 2040 w 2040"/>
                <a:gd name="T3" fmla="*/ 1 h 101"/>
                <a:gd name="T4" fmla="*/ 0 w 2040"/>
                <a:gd name="T5" fmla="*/ 101 h 101"/>
                <a:gd name="T6" fmla="*/ 0 w 2040"/>
                <a:gd name="T7" fmla="*/ 51 h 101"/>
                <a:gd name="T8" fmla="*/ 1021 w 2040"/>
                <a:gd name="T9" fmla="*/ 1 h 101"/>
                <a:gd name="T10" fmla="*/ 1021 w 2040"/>
                <a:gd name="T11" fmla="*/ 1 h 101"/>
                <a:gd name="T12" fmla="*/ 1021 w 2040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0"/>
                <a:gd name="T22" fmla="*/ 0 h 101"/>
                <a:gd name="T23" fmla="*/ 2040 w 2040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0" h="101">
                  <a:moveTo>
                    <a:pt x="1021" y="0"/>
                  </a:moveTo>
                  <a:lnTo>
                    <a:pt x="2040" y="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1021" y="1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39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8"/>
            <p:cNvSpPr>
              <a:spLocks/>
            </p:cNvSpPr>
            <p:nvPr/>
          </p:nvSpPr>
          <p:spPr bwMode="auto">
            <a:xfrm>
              <a:off x="4" y="2"/>
              <a:ext cx="3061" cy="151"/>
            </a:xfrm>
            <a:custGeom>
              <a:avLst/>
              <a:gdLst>
                <a:gd name="T0" fmla="*/ 2040 w 3061"/>
                <a:gd name="T1" fmla="*/ 0 h 151"/>
                <a:gd name="T2" fmla="*/ 3061 w 3061"/>
                <a:gd name="T3" fmla="*/ 1 h 151"/>
                <a:gd name="T4" fmla="*/ 0 w 3061"/>
                <a:gd name="T5" fmla="*/ 151 h 151"/>
                <a:gd name="T6" fmla="*/ 0 w 3061"/>
                <a:gd name="T7" fmla="*/ 101 h 151"/>
                <a:gd name="T8" fmla="*/ 2040 w 3061"/>
                <a:gd name="T9" fmla="*/ 1 h 151"/>
                <a:gd name="T10" fmla="*/ 2040 w 3061"/>
                <a:gd name="T11" fmla="*/ 1 h 151"/>
                <a:gd name="T12" fmla="*/ 2040 w 3061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61"/>
                <a:gd name="T22" fmla="*/ 0 h 151"/>
                <a:gd name="T23" fmla="*/ 3061 w 3061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61" h="151">
                  <a:moveTo>
                    <a:pt x="2040" y="0"/>
                  </a:moveTo>
                  <a:lnTo>
                    <a:pt x="3061" y="1"/>
                  </a:lnTo>
                  <a:lnTo>
                    <a:pt x="0" y="151"/>
                  </a:lnTo>
                  <a:lnTo>
                    <a:pt x="0" y="101"/>
                  </a:lnTo>
                  <a:lnTo>
                    <a:pt x="2040" y="1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3F6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9"/>
            <p:cNvSpPr>
              <a:spLocks/>
            </p:cNvSpPr>
            <p:nvPr/>
          </p:nvSpPr>
          <p:spPr bwMode="auto">
            <a:xfrm>
              <a:off x="4" y="2"/>
              <a:ext cx="4080" cy="201"/>
            </a:xfrm>
            <a:custGeom>
              <a:avLst/>
              <a:gdLst>
                <a:gd name="T0" fmla="*/ 3061 w 4080"/>
                <a:gd name="T1" fmla="*/ 0 h 201"/>
                <a:gd name="T2" fmla="*/ 4080 w 4080"/>
                <a:gd name="T3" fmla="*/ 1 h 201"/>
                <a:gd name="T4" fmla="*/ 0 w 4080"/>
                <a:gd name="T5" fmla="*/ 201 h 201"/>
                <a:gd name="T6" fmla="*/ 0 w 4080"/>
                <a:gd name="T7" fmla="*/ 151 h 201"/>
                <a:gd name="T8" fmla="*/ 3061 w 4080"/>
                <a:gd name="T9" fmla="*/ 1 h 201"/>
                <a:gd name="T10" fmla="*/ 3061 w 4080"/>
                <a:gd name="T11" fmla="*/ 1 h 201"/>
                <a:gd name="T12" fmla="*/ 3061 w 4080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0"/>
                <a:gd name="T22" fmla="*/ 0 h 201"/>
                <a:gd name="T23" fmla="*/ 4080 w 4080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0" h="201">
                  <a:moveTo>
                    <a:pt x="3061" y="0"/>
                  </a:moveTo>
                  <a:lnTo>
                    <a:pt x="4080" y="1"/>
                  </a:lnTo>
                  <a:lnTo>
                    <a:pt x="0" y="201"/>
                  </a:lnTo>
                  <a:lnTo>
                    <a:pt x="0" y="151"/>
                  </a:lnTo>
                  <a:lnTo>
                    <a:pt x="3061" y="1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437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0"/>
            <p:cNvSpPr>
              <a:spLocks/>
            </p:cNvSpPr>
            <p:nvPr/>
          </p:nvSpPr>
          <p:spPr bwMode="auto">
            <a:xfrm>
              <a:off x="4" y="2"/>
              <a:ext cx="5101" cy="251"/>
            </a:xfrm>
            <a:custGeom>
              <a:avLst/>
              <a:gdLst>
                <a:gd name="T0" fmla="*/ 4080 w 5101"/>
                <a:gd name="T1" fmla="*/ 0 h 251"/>
                <a:gd name="T2" fmla="*/ 5101 w 5101"/>
                <a:gd name="T3" fmla="*/ 1 h 251"/>
                <a:gd name="T4" fmla="*/ 0 w 5101"/>
                <a:gd name="T5" fmla="*/ 251 h 251"/>
                <a:gd name="T6" fmla="*/ 0 w 5101"/>
                <a:gd name="T7" fmla="*/ 201 h 251"/>
                <a:gd name="T8" fmla="*/ 4080 w 5101"/>
                <a:gd name="T9" fmla="*/ 1 h 251"/>
                <a:gd name="T10" fmla="*/ 4080 w 5101"/>
                <a:gd name="T11" fmla="*/ 1 h 251"/>
                <a:gd name="T12" fmla="*/ 4080 w 5101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01"/>
                <a:gd name="T22" fmla="*/ 0 h 251"/>
                <a:gd name="T23" fmla="*/ 5101 w 5101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01" h="251">
                  <a:moveTo>
                    <a:pt x="4080" y="0"/>
                  </a:moveTo>
                  <a:lnTo>
                    <a:pt x="5101" y="1"/>
                  </a:lnTo>
                  <a:lnTo>
                    <a:pt x="0" y="251"/>
                  </a:lnTo>
                  <a:lnTo>
                    <a:pt x="0" y="201"/>
                  </a:lnTo>
                  <a:lnTo>
                    <a:pt x="4080" y="1"/>
                  </a:lnTo>
                  <a:lnTo>
                    <a:pt x="4080" y="0"/>
                  </a:lnTo>
                  <a:close/>
                </a:path>
              </a:pathLst>
            </a:custGeom>
            <a:solidFill>
              <a:srgbClr val="497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1"/>
            <p:cNvSpPr>
              <a:spLocks/>
            </p:cNvSpPr>
            <p:nvPr/>
          </p:nvSpPr>
          <p:spPr bwMode="auto">
            <a:xfrm>
              <a:off x="4" y="2"/>
              <a:ext cx="5735" cy="303"/>
            </a:xfrm>
            <a:custGeom>
              <a:avLst/>
              <a:gdLst>
                <a:gd name="T0" fmla="*/ 5101 w 5735"/>
                <a:gd name="T1" fmla="*/ 0 h 303"/>
                <a:gd name="T2" fmla="*/ 5735 w 5735"/>
                <a:gd name="T3" fmla="*/ 1 h 303"/>
                <a:gd name="T4" fmla="*/ 5735 w 5735"/>
                <a:gd name="T5" fmla="*/ 20 h 303"/>
                <a:gd name="T6" fmla="*/ 0 w 5735"/>
                <a:gd name="T7" fmla="*/ 303 h 303"/>
                <a:gd name="T8" fmla="*/ 0 w 5735"/>
                <a:gd name="T9" fmla="*/ 251 h 303"/>
                <a:gd name="T10" fmla="*/ 5101 w 5735"/>
                <a:gd name="T11" fmla="*/ 1 h 303"/>
                <a:gd name="T12" fmla="*/ 5101 w 5735"/>
                <a:gd name="T13" fmla="*/ 1 h 303"/>
                <a:gd name="T14" fmla="*/ 5101 w 5735"/>
                <a:gd name="T15" fmla="*/ 0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35"/>
                <a:gd name="T25" fmla="*/ 0 h 303"/>
                <a:gd name="T26" fmla="*/ 5735 w 5735"/>
                <a:gd name="T27" fmla="*/ 303 h 3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35" h="303">
                  <a:moveTo>
                    <a:pt x="5101" y="0"/>
                  </a:moveTo>
                  <a:lnTo>
                    <a:pt x="5735" y="1"/>
                  </a:lnTo>
                  <a:lnTo>
                    <a:pt x="5735" y="20"/>
                  </a:lnTo>
                  <a:lnTo>
                    <a:pt x="0" y="303"/>
                  </a:lnTo>
                  <a:lnTo>
                    <a:pt x="0" y="251"/>
                  </a:lnTo>
                  <a:lnTo>
                    <a:pt x="5101" y="1"/>
                  </a:lnTo>
                  <a:lnTo>
                    <a:pt x="5101" y="0"/>
                  </a:lnTo>
                  <a:close/>
                </a:path>
              </a:pathLst>
            </a:custGeom>
            <a:solidFill>
              <a:srgbClr val="507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2"/>
            <p:cNvSpPr>
              <a:spLocks/>
            </p:cNvSpPr>
            <p:nvPr/>
          </p:nvSpPr>
          <p:spPr bwMode="auto">
            <a:xfrm>
              <a:off x="4" y="22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1 h 333"/>
                <a:gd name="T4" fmla="*/ 0 w 5735"/>
                <a:gd name="T5" fmla="*/ 333 h 333"/>
                <a:gd name="T6" fmla="*/ 0 w 5735"/>
                <a:gd name="T7" fmla="*/ 283 h 333"/>
                <a:gd name="T8" fmla="*/ 5735 w 5735"/>
                <a:gd name="T9" fmla="*/ 0 h 333"/>
                <a:gd name="T10" fmla="*/ 5735 w 5735"/>
                <a:gd name="T11" fmla="*/ 0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1"/>
                  </a:lnTo>
                  <a:lnTo>
                    <a:pt x="0" y="333"/>
                  </a:lnTo>
                  <a:lnTo>
                    <a:pt x="0" y="283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558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3"/>
            <p:cNvSpPr>
              <a:spLocks/>
            </p:cNvSpPr>
            <p:nvPr/>
          </p:nvSpPr>
          <p:spPr bwMode="auto">
            <a:xfrm>
              <a:off x="4" y="73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49 h 330"/>
                <a:gd name="T4" fmla="*/ 0 w 5735"/>
                <a:gd name="T5" fmla="*/ 330 h 330"/>
                <a:gd name="T6" fmla="*/ 0 w 5735"/>
                <a:gd name="T7" fmla="*/ 282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49"/>
                  </a:lnTo>
                  <a:lnTo>
                    <a:pt x="0" y="330"/>
                  </a:lnTo>
                  <a:lnTo>
                    <a:pt x="0" y="282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5A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4"/>
            <p:cNvSpPr>
              <a:spLocks/>
            </p:cNvSpPr>
            <p:nvPr/>
          </p:nvSpPr>
          <p:spPr bwMode="auto">
            <a:xfrm>
              <a:off x="4" y="122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0 h 333"/>
                <a:gd name="T4" fmla="*/ 0 w 5735"/>
                <a:gd name="T5" fmla="*/ 333 h 333"/>
                <a:gd name="T6" fmla="*/ 0 w 5735"/>
                <a:gd name="T7" fmla="*/ 281 h 333"/>
                <a:gd name="T8" fmla="*/ 5735 w 5735"/>
                <a:gd name="T9" fmla="*/ 0 h 333"/>
                <a:gd name="T10" fmla="*/ 5735 w 5735"/>
                <a:gd name="T11" fmla="*/ 0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0"/>
                  </a:lnTo>
                  <a:lnTo>
                    <a:pt x="0" y="333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5F8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5"/>
            <p:cNvSpPr>
              <a:spLocks/>
            </p:cNvSpPr>
            <p:nvPr/>
          </p:nvSpPr>
          <p:spPr bwMode="auto">
            <a:xfrm>
              <a:off x="4" y="172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3 h 333"/>
                <a:gd name="T4" fmla="*/ 0 w 5735"/>
                <a:gd name="T5" fmla="*/ 333 h 333"/>
                <a:gd name="T6" fmla="*/ 0 w 5735"/>
                <a:gd name="T7" fmla="*/ 283 h 333"/>
                <a:gd name="T8" fmla="*/ 5735 w 5735"/>
                <a:gd name="T9" fmla="*/ 0 h 333"/>
                <a:gd name="T10" fmla="*/ 5735 w 5735"/>
                <a:gd name="T11" fmla="*/ 0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3"/>
                  </a:lnTo>
                  <a:lnTo>
                    <a:pt x="0" y="333"/>
                  </a:lnTo>
                  <a:lnTo>
                    <a:pt x="0" y="283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64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6"/>
            <p:cNvSpPr>
              <a:spLocks/>
            </p:cNvSpPr>
            <p:nvPr/>
          </p:nvSpPr>
          <p:spPr bwMode="auto">
            <a:xfrm>
              <a:off x="4" y="22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6A9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17"/>
            <p:cNvSpPr>
              <a:spLocks/>
            </p:cNvSpPr>
            <p:nvPr/>
          </p:nvSpPr>
          <p:spPr bwMode="auto">
            <a:xfrm>
              <a:off x="4" y="273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0 h 332"/>
                <a:gd name="T4" fmla="*/ 0 w 5735"/>
                <a:gd name="T5" fmla="*/ 332 h 332"/>
                <a:gd name="T6" fmla="*/ 0 w 5735"/>
                <a:gd name="T7" fmla="*/ 282 h 332"/>
                <a:gd name="T8" fmla="*/ 5735 w 5735"/>
                <a:gd name="T9" fmla="*/ 2 h 332"/>
                <a:gd name="T10" fmla="*/ 5735 w 5735"/>
                <a:gd name="T11" fmla="*/ 2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0"/>
                  </a:lnTo>
                  <a:lnTo>
                    <a:pt x="0" y="332"/>
                  </a:lnTo>
                  <a:lnTo>
                    <a:pt x="0" y="282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6F9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18"/>
            <p:cNvSpPr>
              <a:spLocks/>
            </p:cNvSpPr>
            <p:nvPr/>
          </p:nvSpPr>
          <p:spPr bwMode="auto">
            <a:xfrm>
              <a:off x="4" y="323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2 h 332"/>
                <a:gd name="T4" fmla="*/ 0 w 5735"/>
                <a:gd name="T5" fmla="*/ 332 h 332"/>
                <a:gd name="T6" fmla="*/ 0 w 5735"/>
                <a:gd name="T7" fmla="*/ 282 h 332"/>
                <a:gd name="T8" fmla="*/ 5735 w 5735"/>
                <a:gd name="T9" fmla="*/ 0 h 332"/>
                <a:gd name="T10" fmla="*/ 5735 w 5735"/>
                <a:gd name="T11" fmla="*/ 0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2"/>
                  </a:lnTo>
                  <a:lnTo>
                    <a:pt x="0" y="332"/>
                  </a:lnTo>
                  <a:lnTo>
                    <a:pt x="0" y="282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749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19"/>
            <p:cNvSpPr>
              <a:spLocks/>
            </p:cNvSpPr>
            <p:nvPr/>
          </p:nvSpPr>
          <p:spPr bwMode="auto">
            <a:xfrm>
              <a:off x="4" y="373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2 h 332"/>
                <a:gd name="T4" fmla="*/ 0 w 5735"/>
                <a:gd name="T5" fmla="*/ 332 h 332"/>
                <a:gd name="T6" fmla="*/ 0 w 5735"/>
                <a:gd name="T7" fmla="*/ 282 h 332"/>
                <a:gd name="T8" fmla="*/ 5735 w 5735"/>
                <a:gd name="T9" fmla="*/ 2 h 332"/>
                <a:gd name="T10" fmla="*/ 5735 w 5735"/>
                <a:gd name="T11" fmla="*/ 2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2"/>
                  </a:lnTo>
                  <a:lnTo>
                    <a:pt x="0" y="332"/>
                  </a:lnTo>
                  <a:lnTo>
                    <a:pt x="0" y="282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799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0"/>
            <p:cNvSpPr>
              <a:spLocks/>
            </p:cNvSpPr>
            <p:nvPr/>
          </p:nvSpPr>
          <p:spPr bwMode="auto">
            <a:xfrm>
              <a:off x="4" y="42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7E9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1"/>
            <p:cNvSpPr>
              <a:spLocks/>
            </p:cNvSpPr>
            <p:nvPr/>
          </p:nvSpPr>
          <p:spPr bwMode="auto">
            <a:xfrm>
              <a:off x="4" y="47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83A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2"/>
            <p:cNvSpPr>
              <a:spLocks/>
            </p:cNvSpPr>
            <p:nvPr/>
          </p:nvSpPr>
          <p:spPr bwMode="auto">
            <a:xfrm>
              <a:off x="4" y="52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88A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3"/>
            <p:cNvSpPr>
              <a:spLocks/>
            </p:cNvSpPr>
            <p:nvPr/>
          </p:nvSpPr>
          <p:spPr bwMode="auto">
            <a:xfrm>
              <a:off x="4" y="573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2 h 333"/>
                <a:gd name="T4" fmla="*/ 0 w 5735"/>
                <a:gd name="T5" fmla="*/ 333 h 333"/>
                <a:gd name="T6" fmla="*/ 0 w 5735"/>
                <a:gd name="T7" fmla="*/ 282 h 333"/>
                <a:gd name="T8" fmla="*/ 5735 w 5735"/>
                <a:gd name="T9" fmla="*/ 2 h 333"/>
                <a:gd name="T10" fmla="*/ 5735 w 5735"/>
                <a:gd name="T11" fmla="*/ 2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2"/>
                  </a:lnTo>
                  <a:lnTo>
                    <a:pt x="0" y="333"/>
                  </a:lnTo>
                  <a:lnTo>
                    <a:pt x="0" y="282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8DA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4"/>
            <p:cNvSpPr>
              <a:spLocks/>
            </p:cNvSpPr>
            <p:nvPr/>
          </p:nvSpPr>
          <p:spPr bwMode="auto">
            <a:xfrm>
              <a:off x="4" y="625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2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2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92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5"/>
            <p:cNvSpPr>
              <a:spLocks/>
            </p:cNvSpPr>
            <p:nvPr/>
          </p:nvSpPr>
          <p:spPr bwMode="auto">
            <a:xfrm>
              <a:off x="4" y="677"/>
              <a:ext cx="5735" cy="329"/>
            </a:xfrm>
            <a:custGeom>
              <a:avLst/>
              <a:gdLst>
                <a:gd name="T0" fmla="*/ 5733 w 5735"/>
                <a:gd name="T1" fmla="*/ 0 h 329"/>
                <a:gd name="T2" fmla="*/ 5735 w 5735"/>
                <a:gd name="T3" fmla="*/ 48 h 329"/>
                <a:gd name="T4" fmla="*/ 0 w 5735"/>
                <a:gd name="T5" fmla="*/ 329 h 329"/>
                <a:gd name="T6" fmla="*/ 0 w 5735"/>
                <a:gd name="T7" fmla="*/ 279 h 329"/>
                <a:gd name="T8" fmla="*/ 5735 w 5735"/>
                <a:gd name="T9" fmla="*/ 0 h 329"/>
                <a:gd name="T10" fmla="*/ 5735 w 5735"/>
                <a:gd name="T11" fmla="*/ 0 h 329"/>
                <a:gd name="T12" fmla="*/ 5733 w 5735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29"/>
                <a:gd name="T23" fmla="*/ 5735 w 5735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29">
                  <a:moveTo>
                    <a:pt x="5733" y="0"/>
                  </a:moveTo>
                  <a:lnTo>
                    <a:pt x="5735" y="48"/>
                  </a:lnTo>
                  <a:lnTo>
                    <a:pt x="0" y="329"/>
                  </a:lnTo>
                  <a:lnTo>
                    <a:pt x="0" y="279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97B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6"/>
            <p:cNvSpPr>
              <a:spLocks/>
            </p:cNvSpPr>
            <p:nvPr/>
          </p:nvSpPr>
          <p:spPr bwMode="auto">
            <a:xfrm>
              <a:off x="4" y="725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9CB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27"/>
            <p:cNvSpPr>
              <a:spLocks/>
            </p:cNvSpPr>
            <p:nvPr/>
          </p:nvSpPr>
          <p:spPr bwMode="auto">
            <a:xfrm>
              <a:off x="4" y="775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2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2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A2B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28"/>
            <p:cNvSpPr>
              <a:spLocks/>
            </p:cNvSpPr>
            <p:nvPr/>
          </p:nvSpPr>
          <p:spPr bwMode="auto">
            <a:xfrm>
              <a:off x="4" y="82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79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79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A9B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9"/>
            <p:cNvSpPr>
              <a:spLocks/>
            </p:cNvSpPr>
            <p:nvPr/>
          </p:nvSpPr>
          <p:spPr bwMode="auto">
            <a:xfrm>
              <a:off x="4" y="87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AFC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0"/>
            <p:cNvSpPr>
              <a:spLocks/>
            </p:cNvSpPr>
            <p:nvPr/>
          </p:nvSpPr>
          <p:spPr bwMode="auto">
            <a:xfrm>
              <a:off x="4" y="925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2 h 333"/>
                <a:gd name="T4" fmla="*/ 0 w 5735"/>
                <a:gd name="T5" fmla="*/ 333 h 333"/>
                <a:gd name="T6" fmla="*/ 0 w 5735"/>
                <a:gd name="T7" fmla="*/ 283 h 333"/>
                <a:gd name="T8" fmla="*/ 5735 w 5735"/>
                <a:gd name="T9" fmla="*/ 2 h 333"/>
                <a:gd name="T10" fmla="*/ 5735 w 5735"/>
                <a:gd name="T11" fmla="*/ 2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2"/>
                  </a:lnTo>
                  <a:lnTo>
                    <a:pt x="0" y="333"/>
                  </a:lnTo>
                  <a:lnTo>
                    <a:pt x="0" y="283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B3C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1"/>
            <p:cNvSpPr>
              <a:spLocks/>
            </p:cNvSpPr>
            <p:nvPr/>
          </p:nvSpPr>
          <p:spPr bwMode="auto">
            <a:xfrm>
              <a:off x="4" y="977"/>
              <a:ext cx="5735" cy="329"/>
            </a:xfrm>
            <a:custGeom>
              <a:avLst/>
              <a:gdLst>
                <a:gd name="T0" fmla="*/ 5733 w 5735"/>
                <a:gd name="T1" fmla="*/ 0 h 329"/>
                <a:gd name="T2" fmla="*/ 5735 w 5735"/>
                <a:gd name="T3" fmla="*/ 50 h 329"/>
                <a:gd name="T4" fmla="*/ 0 w 5735"/>
                <a:gd name="T5" fmla="*/ 329 h 329"/>
                <a:gd name="T6" fmla="*/ 0 w 5735"/>
                <a:gd name="T7" fmla="*/ 281 h 329"/>
                <a:gd name="T8" fmla="*/ 5735 w 5735"/>
                <a:gd name="T9" fmla="*/ 0 h 329"/>
                <a:gd name="T10" fmla="*/ 5735 w 5735"/>
                <a:gd name="T11" fmla="*/ 0 h 329"/>
                <a:gd name="T12" fmla="*/ 5733 w 5735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29"/>
                <a:gd name="T23" fmla="*/ 5735 w 5735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29">
                  <a:moveTo>
                    <a:pt x="5733" y="0"/>
                  </a:moveTo>
                  <a:lnTo>
                    <a:pt x="5735" y="50"/>
                  </a:lnTo>
                  <a:lnTo>
                    <a:pt x="0" y="329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B6C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2"/>
            <p:cNvSpPr>
              <a:spLocks/>
            </p:cNvSpPr>
            <p:nvPr/>
          </p:nvSpPr>
          <p:spPr bwMode="auto">
            <a:xfrm>
              <a:off x="4" y="102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79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79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BDC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3"/>
            <p:cNvSpPr>
              <a:spLocks/>
            </p:cNvSpPr>
            <p:nvPr/>
          </p:nvSpPr>
          <p:spPr bwMode="auto">
            <a:xfrm>
              <a:off x="4" y="107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1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1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C3D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4"/>
            <p:cNvSpPr>
              <a:spLocks/>
            </p:cNvSpPr>
            <p:nvPr/>
          </p:nvSpPr>
          <p:spPr bwMode="auto">
            <a:xfrm>
              <a:off x="4" y="1128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C7D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5"/>
            <p:cNvSpPr>
              <a:spLocks/>
            </p:cNvSpPr>
            <p:nvPr/>
          </p:nvSpPr>
          <p:spPr bwMode="auto">
            <a:xfrm>
              <a:off x="4" y="1178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CDD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6"/>
            <p:cNvSpPr>
              <a:spLocks/>
            </p:cNvSpPr>
            <p:nvPr/>
          </p:nvSpPr>
          <p:spPr bwMode="auto">
            <a:xfrm>
              <a:off x="4" y="1227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1 h 332"/>
                <a:gd name="T4" fmla="*/ 0 w 5735"/>
                <a:gd name="T5" fmla="*/ 332 h 332"/>
                <a:gd name="T6" fmla="*/ 0 w 5735"/>
                <a:gd name="T7" fmla="*/ 281 h 332"/>
                <a:gd name="T8" fmla="*/ 5735 w 5735"/>
                <a:gd name="T9" fmla="*/ 1 h 332"/>
                <a:gd name="T10" fmla="*/ 5735 w 5735"/>
                <a:gd name="T11" fmla="*/ 1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1"/>
                  </a:lnTo>
                  <a:lnTo>
                    <a:pt x="0" y="332"/>
                  </a:lnTo>
                  <a:lnTo>
                    <a:pt x="0" y="281"/>
                  </a:lnTo>
                  <a:lnTo>
                    <a:pt x="5735" y="1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D3D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37"/>
            <p:cNvSpPr>
              <a:spLocks/>
            </p:cNvSpPr>
            <p:nvPr/>
          </p:nvSpPr>
          <p:spPr bwMode="auto">
            <a:xfrm>
              <a:off x="4" y="1278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D7E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38"/>
            <p:cNvSpPr>
              <a:spLocks/>
            </p:cNvSpPr>
            <p:nvPr/>
          </p:nvSpPr>
          <p:spPr bwMode="auto">
            <a:xfrm>
              <a:off x="4" y="1328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DDE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39"/>
            <p:cNvSpPr>
              <a:spLocks/>
            </p:cNvSpPr>
            <p:nvPr/>
          </p:nvSpPr>
          <p:spPr bwMode="auto">
            <a:xfrm>
              <a:off x="4" y="1378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1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E1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0"/>
            <p:cNvSpPr>
              <a:spLocks/>
            </p:cNvSpPr>
            <p:nvPr/>
          </p:nvSpPr>
          <p:spPr bwMode="auto">
            <a:xfrm>
              <a:off x="4" y="1428"/>
              <a:ext cx="5735" cy="302"/>
            </a:xfrm>
            <a:custGeom>
              <a:avLst/>
              <a:gdLst>
                <a:gd name="T0" fmla="*/ 5733 w 5735"/>
                <a:gd name="T1" fmla="*/ 0 h 302"/>
                <a:gd name="T2" fmla="*/ 5735 w 5735"/>
                <a:gd name="T3" fmla="*/ 52 h 302"/>
                <a:gd name="T4" fmla="*/ 601 w 5735"/>
                <a:gd name="T5" fmla="*/ 302 h 302"/>
                <a:gd name="T6" fmla="*/ 0 w 5735"/>
                <a:gd name="T7" fmla="*/ 302 h 302"/>
                <a:gd name="T8" fmla="*/ 0 w 5735"/>
                <a:gd name="T9" fmla="*/ 280 h 302"/>
                <a:gd name="T10" fmla="*/ 5735 w 5735"/>
                <a:gd name="T11" fmla="*/ 0 h 302"/>
                <a:gd name="T12" fmla="*/ 5735 w 5735"/>
                <a:gd name="T13" fmla="*/ 0 h 302"/>
                <a:gd name="T14" fmla="*/ 5733 w 5735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35"/>
                <a:gd name="T25" fmla="*/ 0 h 302"/>
                <a:gd name="T26" fmla="*/ 5735 w 5735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35" h="302">
                  <a:moveTo>
                    <a:pt x="5733" y="0"/>
                  </a:moveTo>
                  <a:lnTo>
                    <a:pt x="5735" y="52"/>
                  </a:lnTo>
                  <a:lnTo>
                    <a:pt x="601" y="302"/>
                  </a:lnTo>
                  <a:lnTo>
                    <a:pt x="0" y="302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E7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1"/>
            <p:cNvSpPr>
              <a:spLocks/>
            </p:cNvSpPr>
            <p:nvPr/>
          </p:nvSpPr>
          <p:spPr bwMode="auto">
            <a:xfrm>
              <a:off x="605" y="1478"/>
              <a:ext cx="5134" cy="252"/>
            </a:xfrm>
            <a:custGeom>
              <a:avLst/>
              <a:gdLst>
                <a:gd name="T0" fmla="*/ 5132 w 5134"/>
                <a:gd name="T1" fmla="*/ 0 h 252"/>
                <a:gd name="T2" fmla="*/ 5134 w 5134"/>
                <a:gd name="T3" fmla="*/ 52 h 252"/>
                <a:gd name="T4" fmla="*/ 1021 w 5134"/>
                <a:gd name="T5" fmla="*/ 252 h 252"/>
                <a:gd name="T6" fmla="*/ 0 w 5134"/>
                <a:gd name="T7" fmla="*/ 252 h 252"/>
                <a:gd name="T8" fmla="*/ 5134 w 5134"/>
                <a:gd name="T9" fmla="*/ 2 h 252"/>
                <a:gd name="T10" fmla="*/ 5134 w 5134"/>
                <a:gd name="T11" fmla="*/ 2 h 252"/>
                <a:gd name="T12" fmla="*/ 5132 w 5134"/>
                <a:gd name="T13" fmla="*/ 0 h 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252"/>
                <a:gd name="T23" fmla="*/ 5134 w 5134"/>
                <a:gd name="T24" fmla="*/ 252 h 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252">
                  <a:moveTo>
                    <a:pt x="5132" y="0"/>
                  </a:moveTo>
                  <a:lnTo>
                    <a:pt x="5134" y="52"/>
                  </a:lnTo>
                  <a:lnTo>
                    <a:pt x="1021" y="252"/>
                  </a:lnTo>
                  <a:lnTo>
                    <a:pt x="0" y="252"/>
                  </a:lnTo>
                  <a:lnTo>
                    <a:pt x="5134" y="2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rgbClr val="EB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2"/>
            <p:cNvSpPr>
              <a:spLocks/>
            </p:cNvSpPr>
            <p:nvPr/>
          </p:nvSpPr>
          <p:spPr bwMode="auto">
            <a:xfrm>
              <a:off x="1626" y="1530"/>
              <a:ext cx="4113" cy="200"/>
            </a:xfrm>
            <a:custGeom>
              <a:avLst/>
              <a:gdLst>
                <a:gd name="T0" fmla="*/ 4111 w 4113"/>
                <a:gd name="T1" fmla="*/ 0 h 200"/>
                <a:gd name="T2" fmla="*/ 4113 w 4113"/>
                <a:gd name="T3" fmla="*/ 50 h 200"/>
                <a:gd name="T4" fmla="*/ 1025 w 4113"/>
                <a:gd name="T5" fmla="*/ 200 h 200"/>
                <a:gd name="T6" fmla="*/ 0 w 4113"/>
                <a:gd name="T7" fmla="*/ 200 h 200"/>
                <a:gd name="T8" fmla="*/ 4113 w 4113"/>
                <a:gd name="T9" fmla="*/ 0 h 200"/>
                <a:gd name="T10" fmla="*/ 4113 w 4113"/>
                <a:gd name="T11" fmla="*/ 0 h 200"/>
                <a:gd name="T12" fmla="*/ 4111 w 4113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3"/>
                <a:gd name="T22" fmla="*/ 0 h 200"/>
                <a:gd name="T23" fmla="*/ 4113 w 4113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3" h="200">
                  <a:moveTo>
                    <a:pt x="4111" y="0"/>
                  </a:moveTo>
                  <a:lnTo>
                    <a:pt x="4113" y="50"/>
                  </a:lnTo>
                  <a:lnTo>
                    <a:pt x="1025" y="200"/>
                  </a:lnTo>
                  <a:lnTo>
                    <a:pt x="0" y="200"/>
                  </a:lnTo>
                  <a:lnTo>
                    <a:pt x="4113" y="0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1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3"/>
            <p:cNvSpPr>
              <a:spLocks/>
            </p:cNvSpPr>
            <p:nvPr/>
          </p:nvSpPr>
          <p:spPr bwMode="auto">
            <a:xfrm>
              <a:off x="2651" y="1580"/>
              <a:ext cx="3088" cy="150"/>
            </a:xfrm>
            <a:custGeom>
              <a:avLst/>
              <a:gdLst>
                <a:gd name="T0" fmla="*/ 3086 w 3088"/>
                <a:gd name="T1" fmla="*/ 0 h 150"/>
                <a:gd name="T2" fmla="*/ 3088 w 3088"/>
                <a:gd name="T3" fmla="*/ 50 h 150"/>
                <a:gd name="T4" fmla="*/ 1023 w 3088"/>
                <a:gd name="T5" fmla="*/ 150 h 150"/>
                <a:gd name="T6" fmla="*/ 0 w 3088"/>
                <a:gd name="T7" fmla="*/ 150 h 150"/>
                <a:gd name="T8" fmla="*/ 3088 w 3088"/>
                <a:gd name="T9" fmla="*/ 0 h 150"/>
                <a:gd name="T10" fmla="*/ 3088 w 3088"/>
                <a:gd name="T11" fmla="*/ 0 h 150"/>
                <a:gd name="T12" fmla="*/ 3086 w 3088"/>
                <a:gd name="T13" fmla="*/ 0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8"/>
                <a:gd name="T22" fmla="*/ 0 h 150"/>
                <a:gd name="T23" fmla="*/ 3088 w 3088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8" h="150">
                  <a:moveTo>
                    <a:pt x="3086" y="0"/>
                  </a:moveTo>
                  <a:lnTo>
                    <a:pt x="3088" y="50"/>
                  </a:lnTo>
                  <a:lnTo>
                    <a:pt x="1023" y="150"/>
                  </a:lnTo>
                  <a:lnTo>
                    <a:pt x="0" y="150"/>
                  </a:lnTo>
                  <a:lnTo>
                    <a:pt x="3088" y="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4"/>
            <p:cNvSpPr>
              <a:spLocks/>
            </p:cNvSpPr>
            <p:nvPr/>
          </p:nvSpPr>
          <p:spPr bwMode="auto">
            <a:xfrm>
              <a:off x="3674" y="1630"/>
              <a:ext cx="2065" cy="100"/>
            </a:xfrm>
            <a:custGeom>
              <a:avLst/>
              <a:gdLst>
                <a:gd name="T0" fmla="*/ 2063 w 2065"/>
                <a:gd name="T1" fmla="*/ 0 h 100"/>
                <a:gd name="T2" fmla="*/ 2065 w 2065"/>
                <a:gd name="T3" fmla="*/ 50 h 100"/>
                <a:gd name="T4" fmla="*/ 1040 w 2065"/>
                <a:gd name="T5" fmla="*/ 100 h 100"/>
                <a:gd name="T6" fmla="*/ 0 w 2065"/>
                <a:gd name="T7" fmla="*/ 100 h 100"/>
                <a:gd name="T8" fmla="*/ 2065 w 2065"/>
                <a:gd name="T9" fmla="*/ 0 h 100"/>
                <a:gd name="T10" fmla="*/ 2065 w 2065"/>
                <a:gd name="T11" fmla="*/ 0 h 100"/>
                <a:gd name="T12" fmla="*/ 2063 w 2065"/>
                <a:gd name="T13" fmla="*/ 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5"/>
                <a:gd name="T22" fmla="*/ 0 h 100"/>
                <a:gd name="T23" fmla="*/ 2065 w 2065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5" h="100">
                  <a:moveTo>
                    <a:pt x="2063" y="0"/>
                  </a:moveTo>
                  <a:lnTo>
                    <a:pt x="2065" y="50"/>
                  </a:lnTo>
                  <a:lnTo>
                    <a:pt x="1040" y="100"/>
                  </a:lnTo>
                  <a:lnTo>
                    <a:pt x="0" y="100"/>
                  </a:lnTo>
                  <a:lnTo>
                    <a:pt x="2065" y="0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5"/>
            <p:cNvSpPr>
              <a:spLocks/>
            </p:cNvSpPr>
            <p:nvPr/>
          </p:nvSpPr>
          <p:spPr bwMode="auto">
            <a:xfrm>
              <a:off x="4714" y="1680"/>
              <a:ext cx="1025" cy="50"/>
            </a:xfrm>
            <a:custGeom>
              <a:avLst/>
              <a:gdLst>
                <a:gd name="T0" fmla="*/ 1023 w 1025"/>
                <a:gd name="T1" fmla="*/ 0 h 50"/>
                <a:gd name="T2" fmla="*/ 1025 w 1025"/>
                <a:gd name="T3" fmla="*/ 50 h 50"/>
                <a:gd name="T4" fmla="*/ 0 w 1025"/>
                <a:gd name="T5" fmla="*/ 50 h 50"/>
                <a:gd name="T6" fmla="*/ 1025 w 1025"/>
                <a:gd name="T7" fmla="*/ 0 h 50"/>
                <a:gd name="T8" fmla="*/ 1025 w 1025"/>
                <a:gd name="T9" fmla="*/ 0 h 50"/>
                <a:gd name="T10" fmla="*/ 1023 w 1025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5"/>
                <a:gd name="T19" fmla="*/ 0 h 50"/>
                <a:gd name="T20" fmla="*/ 1025 w 102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5" h="50">
                  <a:moveTo>
                    <a:pt x="1023" y="0"/>
                  </a:moveTo>
                  <a:lnTo>
                    <a:pt x="1025" y="50"/>
                  </a:lnTo>
                  <a:lnTo>
                    <a:pt x="0" y="50"/>
                  </a:lnTo>
                  <a:lnTo>
                    <a:pt x="1025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6"/>
            <p:cNvSpPr>
              <a:spLocks/>
            </p:cNvSpPr>
            <p:nvPr/>
          </p:nvSpPr>
          <p:spPr bwMode="auto">
            <a:xfrm>
              <a:off x="4" y="1158"/>
              <a:ext cx="3509" cy="2505"/>
            </a:xfrm>
            <a:custGeom>
              <a:avLst/>
              <a:gdLst>
                <a:gd name="T0" fmla="*/ 180 w 3509"/>
                <a:gd name="T1" fmla="*/ 15 h 2505"/>
                <a:gd name="T2" fmla="*/ 524 w 3509"/>
                <a:gd name="T3" fmla="*/ 50 h 2505"/>
                <a:gd name="T4" fmla="*/ 848 w 3509"/>
                <a:gd name="T5" fmla="*/ 87 h 2505"/>
                <a:gd name="T6" fmla="*/ 1150 w 3509"/>
                <a:gd name="T7" fmla="*/ 128 h 2505"/>
                <a:gd name="T8" fmla="*/ 1435 w 3509"/>
                <a:gd name="T9" fmla="*/ 172 h 2505"/>
                <a:gd name="T10" fmla="*/ 1700 w 3509"/>
                <a:gd name="T11" fmla="*/ 219 h 2505"/>
                <a:gd name="T12" fmla="*/ 1949 w 3509"/>
                <a:gd name="T13" fmla="*/ 269 h 2505"/>
                <a:gd name="T14" fmla="*/ 2179 w 3509"/>
                <a:gd name="T15" fmla="*/ 322 h 2505"/>
                <a:gd name="T16" fmla="*/ 2391 w 3509"/>
                <a:gd name="T17" fmla="*/ 378 h 2505"/>
                <a:gd name="T18" fmla="*/ 2588 w 3509"/>
                <a:gd name="T19" fmla="*/ 437 h 2505"/>
                <a:gd name="T20" fmla="*/ 2769 w 3509"/>
                <a:gd name="T21" fmla="*/ 498 h 2505"/>
                <a:gd name="T22" fmla="*/ 2936 w 3509"/>
                <a:gd name="T23" fmla="*/ 564 h 2505"/>
                <a:gd name="T24" fmla="*/ 3086 w 3509"/>
                <a:gd name="T25" fmla="*/ 630 h 2505"/>
                <a:gd name="T26" fmla="*/ 3224 w 3509"/>
                <a:gd name="T27" fmla="*/ 698 h 2505"/>
                <a:gd name="T28" fmla="*/ 3348 w 3509"/>
                <a:gd name="T29" fmla="*/ 770 h 2505"/>
                <a:gd name="T30" fmla="*/ 3458 w 3509"/>
                <a:gd name="T31" fmla="*/ 844 h 2505"/>
                <a:gd name="T32" fmla="*/ 3427 w 3509"/>
                <a:gd name="T33" fmla="*/ 903 h 2505"/>
                <a:gd name="T34" fmla="*/ 3243 w 3509"/>
                <a:gd name="T35" fmla="*/ 942 h 2505"/>
                <a:gd name="T36" fmla="*/ 3036 w 3509"/>
                <a:gd name="T37" fmla="*/ 970 h 2505"/>
                <a:gd name="T38" fmla="*/ 2816 w 3509"/>
                <a:gd name="T39" fmla="*/ 992 h 2505"/>
                <a:gd name="T40" fmla="*/ 2583 w 3509"/>
                <a:gd name="T41" fmla="*/ 1011 h 2505"/>
                <a:gd name="T42" fmla="*/ 2347 w 3509"/>
                <a:gd name="T43" fmla="*/ 1026 h 2505"/>
                <a:gd name="T44" fmla="*/ 2110 w 3509"/>
                <a:gd name="T45" fmla="*/ 1044 h 2505"/>
                <a:gd name="T46" fmla="*/ 1881 w 3509"/>
                <a:gd name="T47" fmla="*/ 1062 h 2505"/>
                <a:gd name="T48" fmla="*/ 1664 w 3509"/>
                <a:gd name="T49" fmla="*/ 1087 h 2505"/>
                <a:gd name="T50" fmla="*/ 1465 w 3509"/>
                <a:gd name="T51" fmla="*/ 1120 h 2505"/>
                <a:gd name="T52" fmla="*/ 1288 w 3509"/>
                <a:gd name="T53" fmla="*/ 1159 h 2505"/>
                <a:gd name="T54" fmla="*/ 1144 w 3509"/>
                <a:gd name="T55" fmla="*/ 1211 h 2505"/>
                <a:gd name="T56" fmla="*/ 1034 w 3509"/>
                <a:gd name="T57" fmla="*/ 1280 h 2505"/>
                <a:gd name="T58" fmla="*/ 964 w 3509"/>
                <a:gd name="T59" fmla="*/ 1361 h 2505"/>
                <a:gd name="T60" fmla="*/ 943 w 3509"/>
                <a:gd name="T61" fmla="*/ 1464 h 2505"/>
                <a:gd name="T62" fmla="*/ 973 w 3509"/>
                <a:gd name="T63" fmla="*/ 1586 h 2505"/>
                <a:gd name="T64" fmla="*/ 1653 w 3509"/>
                <a:gd name="T65" fmla="*/ 2111 h 2505"/>
                <a:gd name="T66" fmla="*/ 1685 w 3509"/>
                <a:gd name="T67" fmla="*/ 2153 h 2505"/>
                <a:gd name="T68" fmla="*/ 1706 w 3509"/>
                <a:gd name="T69" fmla="*/ 2194 h 2505"/>
                <a:gd name="T70" fmla="*/ 1717 w 3509"/>
                <a:gd name="T71" fmla="*/ 2230 h 2505"/>
                <a:gd name="T72" fmla="*/ 1717 w 3509"/>
                <a:gd name="T73" fmla="*/ 2265 h 2505"/>
                <a:gd name="T74" fmla="*/ 1708 w 3509"/>
                <a:gd name="T75" fmla="*/ 2298 h 2505"/>
                <a:gd name="T76" fmla="*/ 1689 w 3509"/>
                <a:gd name="T77" fmla="*/ 2330 h 2505"/>
                <a:gd name="T78" fmla="*/ 1657 w 3509"/>
                <a:gd name="T79" fmla="*/ 2358 h 2505"/>
                <a:gd name="T80" fmla="*/ 1615 w 3509"/>
                <a:gd name="T81" fmla="*/ 2384 h 2505"/>
                <a:gd name="T82" fmla="*/ 1566 w 3509"/>
                <a:gd name="T83" fmla="*/ 2406 h 2505"/>
                <a:gd name="T84" fmla="*/ 1503 w 3509"/>
                <a:gd name="T85" fmla="*/ 2428 h 2505"/>
                <a:gd name="T86" fmla="*/ 1431 w 3509"/>
                <a:gd name="T87" fmla="*/ 2445 h 2505"/>
                <a:gd name="T88" fmla="*/ 1349 w 3509"/>
                <a:gd name="T89" fmla="*/ 2462 h 2505"/>
                <a:gd name="T90" fmla="*/ 1258 w 3509"/>
                <a:gd name="T91" fmla="*/ 2478 h 2505"/>
                <a:gd name="T92" fmla="*/ 1156 w 3509"/>
                <a:gd name="T93" fmla="*/ 2489 h 2505"/>
                <a:gd name="T94" fmla="*/ 1042 w 3509"/>
                <a:gd name="T95" fmla="*/ 2498 h 2505"/>
                <a:gd name="T96" fmla="*/ 918 w 3509"/>
                <a:gd name="T97" fmla="*/ 2505 h 2505"/>
                <a:gd name="T98" fmla="*/ 0 w 3509"/>
                <a:gd name="T99" fmla="*/ 0 h 2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09"/>
                <a:gd name="T151" fmla="*/ 0 h 2505"/>
                <a:gd name="T152" fmla="*/ 3509 w 3509"/>
                <a:gd name="T153" fmla="*/ 2505 h 25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09" h="2505">
                  <a:moveTo>
                    <a:pt x="0" y="0"/>
                  </a:moveTo>
                  <a:lnTo>
                    <a:pt x="180" y="15"/>
                  </a:lnTo>
                  <a:lnTo>
                    <a:pt x="355" y="33"/>
                  </a:lnTo>
                  <a:lnTo>
                    <a:pt x="524" y="50"/>
                  </a:lnTo>
                  <a:lnTo>
                    <a:pt x="687" y="67"/>
                  </a:lnTo>
                  <a:lnTo>
                    <a:pt x="848" y="87"/>
                  </a:lnTo>
                  <a:lnTo>
                    <a:pt x="1002" y="108"/>
                  </a:lnTo>
                  <a:lnTo>
                    <a:pt x="1150" y="128"/>
                  </a:lnTo>
                  <a:lnTo>
                    <a:pt x="1296" y="148"/>
                  </a:lnTo>
                  <a:lnTo>
                    <a:pt x="1435" y="172"/>
                  </a:lnTo>
                  <a:lnTo>
                    <a:pt x="1569" y="195"/>
                  </a:lnTo>
                  <a:lnTo>
                    <a:pt x="1700" y="219"/>
                  </a:lnTo>
                  <a:lnTo>
                    <a:pt x="1826" y="242"/>
                  </a:lnTo>
                  <a:lnTo>
                    <a:pt x="1949" y="269"/>
                  </a:lnTo>
                  <a:lnTo>
                    <a:pt x="2065" y="295"/>
                  </a:lnTo>
                  <a:lnTo>
                    <a:pt x="2179" y="322"/>
                  </a:lnTo>
                  <a:lnTo>
                    <a:pt x="2287" y="350"/>
                  </a:lnTo>
                  <a:lnTo>
                    <a:pt x="2391" y="378"/>
                  </a:lnTo>
                  <a:lnTo>
                    <a:pt x="2492" y="408"/>
                  </a:lnTo>
                  <a:lnTo>
                    <a:pt x="2588" y="437"/>
                  </a:lnTo>
                  <a:lnTo>
                    <a:pt x="2680" y="467"/>
                  </a:lnTo>
                  <a:lnTo>
                    <a:pt x="2769" y="498"/>
                  </a:lnTo>
                  <a:lnTo>
                    <a:pt x="2852" y="530"/>
                  </a:lnTo>
                  <a:lnTo>
                    <a:pt x="2936" y="564"/>
                  </a:lnTo>
                  <a:lnTo>
                    <a:pt x="3014" y="597"/>
                  </a:lnTo>
                  <a:lnTo>
                    <a:pt x="3086" y="630"/>
                  </a:lnTo>
                  <a:lnTo>
                    <a:pt x="3156" y="664"/>
                  </a:lnTo>
                  <a:lnTo>
                    <a:pt x="3224" y="698"/>
                  </a:lnTo>
                  <a:lnTo>
                    <a:pt x="3287" y="734"/>
                  </a:lnTo>
                  <a:lnTo>
                    <a:pt x="3348" y="770"/>
                  </a:lnTo>
                  <a:lnTo>
                    <a:pt x="3405" y="806"/>
                  </a:lnTo>
                  <a:lnTo>
                    <a:pt x="3458" y="844"/>
                  </a:lnTo>
                  <a:lnTo>
                    <a:pt x="3509" y="881"/>
                  </a:lnTo>
                  <a:lnTo>
                    <a:pt x="3427" y="903"/>
                  </a:lnTo>
                  <a:lnTo>
                    <a:pt x="3338" y="923"/>
                  </a:lnTo>
                  <a:lnTo>
                    <a:pt x="3243" y="942"/>
                  </a:lnTo>
                  <a:lnTo>
                    <a:pt x="3143" y="958"/>
                  </a:lnTo>
                  <a:lnTo>
                    <a:pt x="3036" y="970"/>
                  </a:lnTo>
                  <a:lnTo>
                    <a:pt x="2928" y="983"/>
                  </a:lnTo>
                  <a:lnTo>
                    <a:pt x="2816" y="992"/>
                  </a:lnTo>
                  <a:lnTo>
                    <a:pt x="2700" y="1001"/>
                  </a:lnTo>
                  <a:lnTo>
                    <a:pt x="2583" y="1011"/>
                  </a:lnTo>
                  <a:lnTo>
                    <a:pt x="2465" y="1019"/>
                  </a:lnTo>
                  <a:lnTo>
                    <a:pt x="2347" y="1026"/>
                  </a:lnTo>
                  <a:lnTo>
                    <a:pt x="2228" y="1036"/>
                  </a:lnTo>
                  <a:lnTo>
                    <a:pt x="2110" y="1044"/>
                  </a:lnTo>
                  <a:lnTo>
                    <a:pt x="1994" y="1053"/>
                  </a:lnTo>
                  <a:lnTo>
                    <a:pt x="1881" y="1062"/>
                  </a:lnTo>
                  <a:lnTo>
                    <a:pt x="1770" y="1073"/>
                  </a:lnTo>
                  <a:lnTo>
                    <a:pt x="1664" y="1087"/>
                  </a:lnTo>
                  <a:lnTo>
                    <a:pt x="1562" y="1101"/>
                  </a:lnTo>
                  <a:lnTo>
                    <a:pt x="1465" y="1120"/>
                  </a:lnTo>
                  <a:lnTo>
                    <a:pt x="1374" y="1137"/>
                  </a:lnTo>
                  <a:lnTo>
                    <a:pt x="1288" y="1159"/>
                  </a:lnTo>
                  <a:lnTo>
                    <a:pt x="1213" y="1184"/>
                  </a:lnTo>
                  <a:lnTo>
                    <a:pt x="1144" y="1211"/>
                  </a:lnTo>
                  <a:lnTo>
                    <a:pt x="1083" y="1244"/>
                  </a:lnTo>
                  <a:lnTo>
                    <a:pt x="1034" y="1280"/>
                  </a:lnTo>
                  <a:lnTo>
                    <a:pt x="994" y="1319"/>
                  </a:lnTo>
                  <a:lnTo>
                    <a:pt x="964" y="1361"/>
                  </a:lnTo>
                  <a:lnTo>
                    <a:pt x="947" y="1409"/>
                  </a:lnTo>
                  <a:lnTo>
                    <a:pt x="943" y="1464"/>
                  </a:lnTo>
                  <a:lnTo>
                    <a:pt x="951" y="1522"/>
                  </a:lnTo>
                  <a:lnTo>
                    <a:pt x="973" y="1586"/>
                  </a:lnTo>
                  <a:lnTo>
                    <a:pt x="1009" y="1656"/>
                  </a:lnTo>
                  <a:lnTo>
                    <a:pt x="1653" y="2111"/>
                  </a:lnTo>
                  <a:lnTo>
                    <a:pt x="1670" y="2131"/>
                  </a:lnTo>
                  <a:lnTo>
                    <a:pt x="1685" y="2153"/>
                  </a:lnTo>
                  <a:lnTo>
                    <a:pt x="1696" y="2173"/>
                  </a:lnTo>
                  <a:lnTo>
                    <a:pt x="1706" y="2194"/>
                  </a:lnTo>
                  <a:lnTo>
                    <a:pt x="1712" y="2212"/>
                  </a:lnTo>
                  <a:lnTo>
                    <a:pt x="1717" y="2230"/>
                  </a:lnTo>
                  <a:lnTo>
                    <a:pt x="1717" y="2248"/>
                  </a:lnTo>
                  <a:lnTo>
                    <a:pt x="1717" y="2265"/>
                  </a:lnTo>
                  <a:lnTo>
                    <a:pt x="1714" y="2283"/>
                  </a:lnTo>
                  <a:lnTo>
                    <a:pt x="1708" y="2298"/>
                  </a:lnTo>
                  <a:lnTo>
                    <a:pt x="1698" y="2314"/>
                  </a:lnTo>
                  <a:lnTo>
                    <a:pt x="1689" y="2330"/>
                  </a:lnTo>
                  <a:lnTo>
                    <a:pt x="1674" y="2344"/>
                  </a:lnTo>
                  <a:lnTo>
                    <a:pt x="1657" y="2358"/>
                  </a:lnTo>
                  <a:lnTo>
                    <a:pt x="1638" y="2370"/>
                  </a:lnTo>
                  <a:lnTo>
                    <a:pt x="1615" y="2384"/>
                  </a:lnTo>
                  <a:lnTo>
                    <a:pt x="1592" y="2395"/>
                  </a:lnTo>
                  <a:lnTo>
                    <a:pt x="1566" y="2406"/>
                  </a:lnTo>
                  <a:lnTo>
                    <a:pt x="1535" y="2419"/>
                  </a:lnTo>
                  <a:lnTo>
                    <a:pt x="1503" y="2428"/>
                  </a:lnTo>
                  <a:lnTo>
                    <a:pt x="1469" y="2437"/>
                  </a:lnTo>
                  <a:lnTo>
                    <a:pt x="1431" y="2445"/>
                  </a:lnTo>
                  <a:lnTo>
                    <a:pt x="1391" y="2455"/>
                  </a:lnTo>
                  <a:lnTo>
                    <a:pt x="1349" y="2462"/>
                  </a:lnTo>
                  <a:lnTo>
                    <a:pt x="1306" y="2470"/>
                  </a:lnTo>
                  <a:lnTo>
                    <a:pt x="1258" y="2478"/>
                  </a:lnTo>
                  <a:lnTo>
                    <a:pt x="1209" y="2483"/>
                  </a:lnTo>
                  <a:lnTo>
                    <a:pt x="1156" y="2489"/>
                  </a:lnTo>
                  <a:lnTo>
                    <a:pt x="1101" y="2494"/>
                  </a:lnTo>
                  <a:lnTo>
                    <a:pt x="1042" y="2498"/>
                  </a:lnTo>
                  <a:lnTo>
                    <a:pt x="981" y="2501"/>
                  </a:lnTo>
                  <a:lnTo>
                    <a:pt x="918" y="2505"/>
                  </a:lnTo>
                  <a:lnTo>
                    <a:pt x="0" y="2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47"/>
            <p:cNvSpPr>
              <a:spLocks/>
            </p:cNvSpPr>
            <p:nvPr/>
          </p:nvSpPr>
          <p:spPr bwMode="auto">
            <a:xfrm>
              <a:off x="2245" y="1797"/>
              <a:ext cx="3509" cy="2503"/>
            </a:xfrm>
            <a:custGeom>
              <a:avLst/>
              <a:gdLst>
                <a:gd name="T0" fmla="*/ 3329 w 3509"/>
                <a:gd name="T1" fmla="*/ 16 h 2503"/>
                <a:gd name="T2" fmla="*/ 2985 w 3509"/>
                <a:gd name="T3" fmla="*/ 48 h 2503"/>
                <a:gd name="T4" fmla="*/ 2663 w 3509"/>
                <a:gd name="T5" fmla="*/ 86 h 2503"/>
                <a:gd name="T6" fmla="*/ 2359 w 3509"/>
                <a:gd name="T7" fmla="*/ 126 h 2503"/>
                <a:gd name="T8" fmla="*/ 2075 w 3509"/>
                <a:gd name="T9" fmla="*/ 170 h 2503"/>
                <a:gd name="T10" fmla="*/ 1809 w 3509"/>
                <a:gd name="T11" fmla="*/ 217 h 2503"/>
                <a:gd name="T12" fmla="*/ 1560 w 3509"/>
                <a:gd name="T13" fmla="*/ 267 h 2503"/>
                <a:gd name="T14" fmla="*/ 1331 w 3509"/>
                <a:gd name="T15" fmla="*/ 320 h 2503"/>
                <a:gd name="T16" fmla="*/ 1116 w 3509"/>
                <a:gd name="T17" fmla="*/ 376 h 2503"/>
                <a:gd name="T18" fmla="*/ 921 w 3509"/>
                <a:gd name="T19" fmla="*/ 434 h 2503"/>
                <a:gd name="T20" fmla="*/ 740 w 3509"/>
                <a:gd name="T21" fmla="*/ 497 h 2503"/>
                <a:gd name="T22" fmla="*/ 573 w 3509"/>
                <a:gd name="T23" fmla="*/ 562 h 2503"/>
                <a:gd name="T24" fmla="*/ 423 w 3509"/>
                <a:gd name="T25" fmla="*/ 628 h 2503"/>
                <a:gd name="T26" fmla="*/ 285 w 3509"/>
                <a:gd name="T27" fmla="*/ 698 h 2503"/>
                <a:gd name="T28" fmla="*/ 161 w 3509"/>
                <a:gd name="T29" fmla="*/ 769 h 2503"/>
                <a:gd name="T30" fmla="*/ 51 w 3509"/>
                <a:gd name="T31" fmla="*/ 842 h 2503"/>
                <a:gd name="T32" fmla="*/ 82 w 3509"/>
                <a:gd name="T33" fmla="*/ 903 h 2503"/>
                <a:gd name="T34" fmla="*/ 266 w 3509"/>
                <a:gd name="T35" fmla="*/ 941 h 2503"/>
                <a:gd name="T36" fmla="*/ 473 w 3509"/>
                <a:gd name="T37" fmla="*/ 969 h 2503"/>
                <a:gd name="T38" fmla="*/ 693 w 3509"/>
                <a:gd name="T39" fmla="*/ 991 h 2503"/>
                <a:gd name="T40" fmla="*/ 924 w 3509"/>
                <a:gd name="T41" fmla="*/ 1009 h 2503"/>
                <a:gd name="T42" fmla="*/ 1164 w 3509"/>
                <a:gd name="T43" fmla="*/ 1026 h 2503"/>
                <a:gd name="T44" fmla="*/ 1399 w 3509"/>
                <a:gd name="T45" fmla="*/ 1042 h 2503"/>
                <a:gd name="T46" fmla="*/ 1629 w 3509"/>
                <a:gd name="T47" fmla="*/ 1062 h 2503"/>
                <a:gd name="T48" fmla="*/ 1845 w 3509"/>
                <a:gd name="T49" fmla="*/ 1086 h 2503"/>
                <a:gd name="T50" fmla="*/ 2044 w 3509"/>
                <a:gd name="T51" fmla="*/ 1117 h 2503"/>
                <a:gd name="T52" fmla="*/ 2221 w 3509"/>
                <a:gd name="T53" fmla="*/ 1158 h 2503"/>
                <a:gd name="T54" fmla="*/ 2365 w 3509"/>
                <a:gd name="T55" fmla="*/ 1211 h 2503"/>
                <a:gd name="T56" fmla="*/ 2475 w 3509"/>
                <a:gd name="T57" fmla="*/ 1278 h 2503"/>
                <a:gd name="T58" fmla="*/ 2543 w 3509"/>
                <a:gd name="T59" fmla="*/ 1361 h 2503"/>
                <a:gd name="T60" fmla="*/ 2566 w 3509"/>
                <a:gd name="T61" fmla="*/ 1462 h 2503"/>
                <a:gd name="T62" fmla="*/ 2536 w 3509"/>
                <a:gd name="T63" fmla="*/ 1584 h 2503"/>
                <a:gd name="T64" fmla="*/ 2458 w 3509"/>
                <a:gd name="T65" fmla="*/ 1694 h 2503"/>
                <a:gd name="T66" fmla="*/ 2376 w 3509"/>
                <a:gd name="T67" fmla="*/ 1767 h 2503"/>
                <a:gd name="T68" fmla="*/ 2291 w 3509"/>
                <a:gd name="T69" fmla="*/ 1836 h 2503"/>
                <a:gd name="T70" fmla="*/ 2207 w 3509"/>
                <a:gd name="T71" fmla="*/ 1900 h 2503"/>
                <a:gd name="T72" fmla="*/ 2120 w 3509"/>
                <a:gd name="T73" fmla="*/ 1959 h 2503"/>
                <a:gd name="T74" fmla="*/ 2031 w 3509"/>
                <a:gd name="T75" fmla="*/ 2014 h 2503"/>
                <a:gd name="T76" fmla="*/ 1942 w 3509"/>
                <a:gd name="T77" fmla="*/ 2067 h 2503"/>
                <a:gd name="T78" fmla="*/ 1851 w 3509"/>
                <a:gd name="T79" fmla="*/ 2116 h 2503"/>
                <a:gd name="T80" fmla="*/ 1758 w 3509"/>
                <a:gd name="T81" fmla="*/ 2164 h 2503"/>
                <a:gd name="T82" fmla="*/ 1665 w 3509"/>
                <a:gd name="T83" fmla="*/ 2209 h 2503"/>
                <a:gd name="T84" fmla="*/ 1572 w 3509"/>
                <a:gd name="T85" fmla="*/ 2253 h 2503"/>
                <a:gd name="T86" fmla="*/ 1479 w 3509"/>
                <a:gd name="T87" fmla="*/ 2298 h 2503"/>
                <a:gd name="T88" fmla="*/ 1384 w 3509"/>
                <a:gd name="T89" fmla="*/ 2342 h 2503"/>
                <a:gd name="T90" fmla="*/ 1287 w 3509"/>
                <a:gd name="T91" fmla="*/ 2387 h 2503"/>
                <a:gd name="T92" fmla="*/ 1192 w 3509"/>
                <a:gd name="T93" fmla="*/ 2431 h 2503"/>
                <a:gd name="T94" fmla="*/ 1095 w 3509"/>
                <a:gd name="T95" fmla="*/ 2480 h 2503"/>
                <a:gd name="T96" fmla="*/ 3509 w 3509"/>
                <a:gd name="T97" fmla="*/ 2503 h 2503"/>
                <a:gd name="T98" fmla="*/ 3509 w 3509"/>
                <a:gd name="T99" fmla="*/ 0 h 25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09"/>
                <a:gd name="T151" fmla="*/ 0 h 2503"/>
                <a:gd name="T152" fmla="*/ 3509 w 3509"/>
                <a:gd name="T153" fmla="*/ 2503 h 25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09" h="2503">
                  <a:moveTo>
                    <a:pt x="3509" y="0"/>
                  </a:moveTo>
                  <a:lnTo>
                    <a:pt x="3329" y="16"/>
                  </a:lnTo>
                  <a:lnTo>
                    <a:pt x="3154" y="33"/>
                  </a:lnTo>
                  <a:lnTo>
                    <a:pt x="2985" y="48"/>
                  </a:lnTo>
                  <a:lnTo>
                    <a:pt x="2820" y="67"/>
                  </a:lnTo>
                  <a:lnTo>
                    <a:pt x="2663" y="86"/>
                  </a:lnTo>
                  <a:lnTo>
                    <a:pt x="2507" y="106"/>
                  </a:lnTo>
                  <a:lnTo>
                    <a:pt x="2359" y="126"/>
                  </a:lnTo>
                  <a:lnTo>
                    <a:pt x="2213" y="147"/>
                  </a:lnTo>
                  <a:lnTo>
                    <a:pt x="2075" y="170"/>
                  </a:lnTo>
                  <a:lnTo>
                    <a:pt x="1938" y="194"/>
                  </a:lnTo>
                  <a:lnTo>
                    <a:pt x="1809" y="217"/>
                  </a:lnTo>
                  <a:lnTo>
                    <a:pt x="1682" y="242"/>
                  </a:lnTo>
                  <a:lnTo>
                    <a:pt x="1560" y="267"/>
                  </a:lnTo>
                  <a:lnTo>
                    <a:pt x="1444" y="294"/>
                  </a:lnTo>
                  <a:lnTo>
                    <a:pt x="1331" y="320"/>
                  </a:lnTo>
                  <a:lnTo>
                    <a:pt x="1222" y="348"/>
                  </a:lnTo>
                  <a:lnTo>
                    <a:pt x="1116" y="376"/>
                  </a:lnTo>
                  <a:lnTo>
                    <a:pt x="1017" y="406"/>
                  </a:lnTo>
                  <a:lnTo>
                    <a:pt x="921" y="434"/>
                  </a:lnTo>
                  <a:lnTo>
                    <a:pt x="830" y="467"/>
                  </a:lnTo>
                  <a:lnTo>
                    <a:pt x="740" y="497"/>
                  </a:lnTo>
                  <a:lnTo>
                    <a:pt x="655" y="528"/>
                  </a:lnTo>
                  <a:lnTo>
                    <a:pt x="573" y="562"/>
                  </a:lnTo>
                  <a:lnTo>
                    <a:pt x="497" y="594"/>
                  </a:lnTo>
                  <a:lnTo>
                    <a:pt x="423" y="628"/>
                  </a:lnTo>
                  <a:lnTo>
                    <a:pt x="351" y="662"/>
                  </a:lnTo>
                  <a:lnTo>
                    <a:pt x="285" y="698"/>
                  </a:lnTo>
                  <a:lnTo>
                    <a:pt x="222" y="733"/>
                  </a:lnTo>
                  <a:lnTo>
                    <a:pt x="161" y="769"/>
                  </a:lnTo>
                  <a:lnTo>
                    <a:pt x="105" y="805"/>
                  </a:lnTo>
                  <a:lnTo>
                    <a:pt x="51" y="842"/>
                  </a:lnTo>
                  <a:lnTo>
                    <a:pt x="0" y="880"/>
                  </a:lnTo>
                  <a:lnTo>
                    <a:pt x="82" y="903"/>
                  </a:lnTo>
                  <a:lnTo>
                    <a:pt x="171" y="923"/>
                  </a:lnTo>
                  <a:lnTo>
                    <a:pt x="266" y="941"/>
                  </a:lnTo>
                  <a:lnTo>
                    <a:pt x="366" y="956"/>
                  </a:lnTo>
                  <a:lnTo>
                    <a:pt x="473" y="969"/>
                  </a:lnTo>
                  <a:lnTo>
                    <a:pt x="581" y="981"/>
                  </a:lnTo>
                  <a:lnTo>
                    <a:pt x="693" y="991"/>
                  </a:lnTo>
                  <a:lnTo>
                    <a:pt x="807" y="1001"/>
                  </a:lnTo>
                  <a:lnTo>
                    <a:pt x="924" y="1009"/>
                  </a:lnTo>
                  <a:lnTo>
                    <a:pt x="1044" y="1019"/>
                  </a:lnTo>
                  <a:lnTo>
                    <a:pt x="1164" y="1026"/>
                  </a:lnTo>
                  <a:lnTo>
                    <a:pt x="1279" y="1034"/>
                  </a:lnTo>
                  <a:lnTo>
                    <a:pt x="1399" y="1042"/>
                  </a:lnTo>
                  <a:lnTo>
                    <a:pt x="1515" y="1051"/>
                  </a:lnTo>
                  <a:lnTo>
                    <a:pt x="1629" y="1062"/>
                  </a:lnTo>
                  <a:lnTo>
                    <a:pt x="1739" y="1073"/>
                  </a:lnTo>
                  <a:lnTo>
                    <a:pt x="1845" y="1086"/>
                  </a:lnTo>
                  <a:lnTo>
                    <a:pt x="1947" y="1101"/>
                  </a:lnTo>
                  <a:lnTo>
                    <a:pt x="2044" y="1117"/>
                  </a:lnTo>
                  <a:lnTo>
                    <a:pt x="2133" y="1136"/>
                  </a:lnTo>
                  <a:lnTo>
                    <a:pt x="2221" y="1158"/>
                  </a:lnTo>
                  <a:lnTo>
                    <a:pt x="2297" y="1183"/>
                  </a:lnTo>
                  <a:lnTo>
                    <a:pt x="2365" y="1211"/>
                  </a:lnTo>
                  <a:lnTo>
                    <a:pt x="2424" y="1244"/>
                  </a:lnTo>
                  <a:lnTo>
                    <a:pt x="2475" y="1278"/>
                  </a:lnTo>
                  <a:lnTo>
                    <a:pt x="2515" y="1317"/>
                  </a:lnTo>
                  <a:lnTo>
                    <a:pt x="2543" y="1361"/>
                  </a:lnTo>
                  <a:lnTo>
                    <a:pt x="2560" y="1408"/>
                  </a:lnTo>
                  <a:lnTo>
                    <a:pt x="2566" y="1462"/>
                  </a:lnTo>
                  <a:lnTo>
                    <a:pt x="2558" y="1520"/>
                  </a:lnTo>
                  <a:lnTo>
                    <a:pt x="2536" y="1584"/>
                  </a:lnTo>
                  <a:lnTo>
                    <a:pt x="2500" y="1653"/>
                  </a:lnTo>
                  <a:lnTo>
                    <a:pt x="2458" y="1694"/>
                  </a:lnTo>
                  <a:lnTo>
                    <a:pt x="2416" y="1731"/>
                  </a:lnTo>
                  <a:lnTo>
                    <a:pt x="2376" y="1767"/>
                  </a:lnTo>
                  <a:lnTo>
                    <a:pt x="2335" y="1801"/>
                  </a:lnTo>
                  <a:lnTo>
                    <a:pt x="2291" y="1836"/>
                  </a:lnTo>
                  <a:lnTo>
                    <a:pt x="2249" y="1867"/>
                  </a:lnTo>
                  <a:lnTo>
                    <a:pt x="2207" y="1900"/>
                  </a:lnTo>
                  <a:lnTo>
                    <a:pt x="2164" y="1930"/>
                  </a:lnTo>
                  <a:lnTo>
                    <a:pt x="2120" y="1959"/>
                  </a:lnTo>
                  <a:lnTo>
                    <a:pt x="2076" y="1987"/>
                  </a:lnTo>
                  <a:lnTo>
                    <a:pt x="2031" y="2014"/>
                  </a:lnTo>
                  <a:lnTo>
                    <a:pt x="1987" y="2041"/>
                  </a:lnTo>
                  <a:lnTo>
                    <a:pt x="1942" y="2067"/>
                  </a:lnTo>
                  <a:lnTo>
                    <a:pt x="1896" y="2092"/>
                  </a:lnTo>
                  <a:lnTo>
                    <a:pt x="1851" y="2116"/>
                  </a:lnTo>
                  <a:lnTo>
                    <a:pt x="1805" y="2141"/>
                  </a:lnTo>
                  <a:lnTo>
                    <a:pt x="1758" y="2164"/>
                  </a:lnTo>
                  <a:lnTo>
                    <a:pt x="1712" y="2186"/>
                  </a:lnTo>
                  <a:lnTo>
                    <a:pt x="1665" y="2209"/>
                  </a:lnTo>
                  <a:lnTo>
                    <a:pt x="1619" y="2231"/>
                  </a:lnTo>
                  <a:lnTo>
                    <a:pt x="1572" y="2253"/>
                  </a:lnTo>
                  <a:lnTo>
                    <a:pt x="1526" y="2276"/>
                  </a:lnTo>
                  <a:lnTo>
                    <a:pt x="1479" y="2298"/>
                  </a:lnTo>
                  <a:lnTo>
                    <a:pt x="1431" y="2320"/>
                  </a:lnTo>
                  <a:lnTo>
                    <a:pt x="1384" y="2342"/>
                  </a:lnTo>
                  <a:lnTo>
                    <a:pt x="1336" y="2364"/>
                  </a:lnTo>
                  <a:lnTo>
                    <a:pt x="1287" y="2387"/>
                  </a:lnTo>
                  <a:lnTo>
                    <a:pt x="1239" y="2409"/>
                  </a:lnTo>
                  <a:lnTo>
                    <a:pt x="1192" y="2431"/>
                  </a:lnTo>
                  <a:lnTo>
                    <a:pt x="1145" y="2456"/>
                  </a:lnTo>
                  <a:lnTo>
                    <a:pt x="1095" y="2480"/>
                  </a:lnTo>
                  <a:lnTo>
                    <a:pt x="1048" y="2503"/>
                  </a:lnTo>
                  <a:lnTo>
                    <a:pt x="3509" y="2503"/>
                  </a:lnTo>
                  <a:lnTo>
                    <a:pt x="3509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TextBox 74"/>
          <p:cNvSpPr txBox="1">
            <a:spLocks noChangeArrowheads="1"/>
          </p:cNvSpPr>
          <p:nvPr/>
        </p:nvSpPr>
        <p:spPr bwMode="auto">
          <a:xfrm>
            <a:off x="152400" y="2144713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SCIENCE</a:t>
            </a:r>
          </a:p>
        </p:txBody>
      </p:sp>
      <p:sp>
        <p:nvSpPr>
          <p:cNvPr id="15364" name="TextBox 75"/>
          <p:cNvSpPr txBox="1">
            <a:spLocks noChangeArrowheads="1"/>
          </p:cNvSpPr>
          <p:nvPr/>
        </p:nvSpPr>
        <p:spPr bwMode="auto">
          <a:xfrm>
            <a:off x="6400800" y="32400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PRACTICE</a:t>
            </a:r>
          </a:p>
        </p:txBody>
      </p:sp>
      <p:pic>
        <p:nvPicPr>
          <p:cNvPr id="15365" name="Picture 403" descr="D:\CLIP_ART\ARCHTECT\WORLD\TWRBRDG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028825"/>
            <a:ext cx="37258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48"/>
          <p:cNvSpPr txBox="1">
            <a:spLocks noChangeArrowheads="1"/>
          </p:cNvSpPr>
          <p:nvPr/>
        </p:nvSpPr>
        <p:spPr bwMode="auto">
          <a:xfrm>
            <a:off x="1143000" y="381000"/>
            <a:ext cx="6961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cs typeface="Arial" charset="0"/>
              </a:rPr>
              <a:t>So what would serve as a “bridge” between Science and Practice?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9FF0-3EC9-4D69-8024-478EEE9C408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Various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Communities That Care (CTC)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Getting to Outcomes (GTO)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Strategic Prevention Framework (SPF)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SAMHSA want?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develop prevention infrastructure to support evidence-based interventions to….</a:t>
            </a:r>
          </a:p>
          <a:p>
            <a:pPr lvl="1"/>
            <a:r>
              <a:rPr lang="en-US" sz="3200" u="sng" dirty="0" smtClean="0"/>
              <a:t>Reduce excessive drinking </a:t>
            </a:r>
            <a:r>
              <a:rPr lang="en-US" sz="3200" dirty="0" smtClean="0"/>
              <a:t>among </a:t>
            </a:r>
            <a:br>
              <a:rPr lang="en-US" sz="3200" dirty="0" smtClean="0"/>
            </a:br>
            <a:r>
              <a:rPr lang="en-US" sz="3200" dirty="0" smtClean="0"/>
              <a:t>12 to 25 year olds </a:t>
            </a:r>
          </a:p>
          <a:p>
            <a:pPr lvl="1"/>
            <a:r>
              <a:rPr lang="en-US" sz="3200" dirty="0" smtClean="0"/>
              <a:t>Achieve that reduction at a </a:t>
            </a:r>
            <a:br>
              <a:rPr lang="en-US" sz="3200" dirty="0" smtClean="0"/>
            </a:br>
            <a:r>
              <a:rPr lang="en-US" sz="3200" u="sng" dirty="0" smtClean="0"/>
              <a:t>community level</a:t>
            </a:r>
          </a:p>
          <a:p>
            <a:pPr lvl="1"/>
            <a:r>
              <a:rPr lang="en-US" sz="3200" dirty="0" smtClean="0"/>
              <a:t>Demonstrate that achievement </a:t>
            </a:r>
            <a:br>
              <a:rPr lang="en-US" sz="3200" dirty="0" smtClean="0"/>
            </a:br>
            <a:r>
              <a:rPr lang="en-US" sz="3200" dirty="0" smtClean="0"/>
              <a:t>via </a:t>
            </a:r>
            <a:r>
              <a:rPr lang="en-US" sz="3200" u="sng" dirty="0" smtClean="0"/>
              <a:t>formal evaluation</a:t>
            </a:r>
            <a:endParaRPr lang="en-US" sz="32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4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OMG!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/>
              <a:t>OMG!!!!</a:t>
            </a:r>
            <a:endParaRPr lang="en-US" sz="9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9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but it’s possible…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…maybe even likely!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Examples of Successful Community Prevention Interventions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763" y="1154112"/>
            <a:ext cx="7900987" cy="369888"/>
            <a:chOff x="83" y="754"/>
            <a:chExt cx="4977" cy="233"/>
          </a:xfrm>
        </p:grpSpPr>
        <p:sp>
          <p:nvSpPr>
            <p:cNvPr id="376836" name="Text Box 4"/>
            <p:cNvSpPr txBox="1">
              <a:spLocks noChangeArrowheads="1"/>
            </p:cNvSpPr>
            <p:nvPr/>
          </p:nvSpPr>
          <p:spPr bwMode="auto">
            <a:xfrm>
              <a:off x="83" y="754"/>
              <a:ext cx="10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charset="0"/>
                </a:rPr>
                <a:t>COUNTRY</a:t>
              </a:r>
            </a:p>
          </p:txBody>
        </p:sp>
        <p:sp>
          <p:nvSpPr>
            <p:cNvPr id="376837" name="Rectangle 5"/>
            <p:cNvSpPr>
              <a:spLocks noChangeArrowheads="1"/>
            </p:cNvSpPr>
            <p:nvPr/>
          </p:nvSpPr>
          <p:spPr bwMode="auto">
            <a:xfrm>
              <a:off x="1387" y="754"/>
              <a:ext cx="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charset="0"/>
                </a:rPr>
                <a:t>GOALS</a:t>
              </a:r>
            </a:p>
          </p:txBody>
        </p:sp>
        <p:sp>
          <p:nvSpPr>
            <p:cNvPr id="376838" name="Rectangle 6"/>
            <p:cNvSpPr>
              <a:spLocks noChangeArrowheads="1"/>
            </p:cNvSpPr>
            <p:nvPr/>
          </p:nvSpPr>
          <p:spPr bwMode="auto">
            <a:xfrm>
              <a:off x="2625" y="754"/>
              <a:ext cx="10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charset="0"/>
                </a:rPr>
                <a:t>STRATEGIES</a:t>
              </a:r>
            </a:p>
          </p:txBody>
        </p:sp>
        <p:sp>
          <p:nvSpPr>
            <p:cNvPr id="376839" name="Rectangle 7"/>
            <p:cNvSpPr>
              <a:spLocks noChangeArrowheads="1"/>
            </p:cNvSpPr>
            <p:nvPr/>
          </p:nvSpPr>
          <p:spPr bwMode="auto">
            <a:xfrm>
              <a:off x="4276" y="754"/>
              <a:ext cx="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2060"/>
                  </a:solidFill>
                  <a:latin typeface="Arial" charset="0"/>
                </a:rPr>
                <a:t>RESULTS</a:t>
              </a:r>
            </a:p>
          </p:txBody>
        </p:sp>
      </p:grpSp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3967163" y="1890713"/>
            <a:ext cx="2295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latin typeface="Arial" charset="0"/>
                <a:cs typeface="Arial" charset="0"/>
              </a:rPr>
              <a:t> • </a:t>
            </a:r>
            <a:r>
              <a:rPr lang="en-US" sz="1800" b="1">
                <a:latin typeface="Arial" charset="0"/>
              </a:rPr>
              <a:t>DUI enforcement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•</a:t>
            </a:r>
            <a:r>
              <a:rPr lang="en-US" sz="1800" b="1">
                <a:latin typeface="Arial" charset="0"/>
              </a:rPr>
              <a:t> Alcohol service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•</a:t>
            </a:r>
            <a:r>
              <a:rPr lang="en-US" sz="1800" b="1">
                <a:latin typeface="Arial" charset="0"/>
              </a:rPr>
              <a:t> News coverage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•</a:t>
            </a:r>
            <a:r>
              <a:rPr lang="en-US" sz="1800" b="1">
                <a:latin typeface="Arial" charset="0"/>
              </a:rPr>
              <a:t> Underage sales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•</a:t>
            </a:r>
            <a:r>
              <a:rPr lang="en-US" sz="1800" b="1">
                <a:latin typeface="Arial" charset="0"/>
              </a:rPr>
              <a:t> Alcohol outlets</a:t>
            </a:r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127000" y="1531938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sng">
                <a:latin typeface="Arial" charset="0"/>
              </a:rPr>
              <a:t>United States</a:t>
            </a:r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144463" y="1911350"/>
            <a:ext cx="214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</a:rPr>
              <a:t>California/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South Carolina</a:t>
            </a: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2065338" y="1912938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</a:rPr>
              <a:t>Reduce alcohol injury and death</a:t>
            </a: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6818313" y="1900238"/>
            <a:ext cx="2328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 dirty="0">
                <a:latin typeface="Arial" charset="0"/>
              </a:rPr>
              <a:t>10% reduction in alcohol crashes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6491288" y="1835095"/>
            <a:ext cx="47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ym typeface="Wingdings" pitchFamily="2" charset="2"/>
              </a:rPr>
              <a:t></a:t>
            </a:r>
          </a:p>
        </p:txBody>
      </p:sp>
      <p:sp>
        <p:nvSpPr>
          <p:cNvPr id="376846" name="Rectangle 14"/>
          <p:cNvSpPr>
            <a:spLocks noChangeArrowheads="1"/>
          </p:cNvSpPr>
          <p:nvPr/>
        </p:nvSpPr>
        <p:spPr bwMode="auto">
          <a:xfrm>
            <a:off x="6529388" y="2557046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ym typeface="Wingdings" pitchFamily="2" charset="2"/>
              </a:rPr>
              <a:t>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6524625" y="312420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ym typeface="Wingdings" pitchFamily="2" charset="2"/>
              </a:rPr>
              <a:t>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6813550" y="2505075"/>
            <a:ext cx="2228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43% reduction in violence</a:t>
            </a: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6838950" y="3089275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Lower alcohol sales to youth</a:t>
            </a:r>
          </a:p>
        </p:txBody>
      </p:sp>
      <p:sp>
        <p:nvSpPr>
          <p:cNvPr id="376850" name="Text Box 18"/>
          <p:cNvSpPr txBox="1">
            <a:spLocks noChangeArrowheads="1"/>
          </p:cNvSpPr>
          <p:nvPr/>
        </p:nvSpPr>
        <p:spPr bwMode="auto">
          <a:xfrm>
            <a:off x="3971925" y="5118100"/>
            <a:ext cx="2820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1913" indent="-61913"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  <a:cs typeface="Arial" charset="0"/>
              </a:rPr>
              <a:t> • </a:t>
            </a:r>
            <a:r>
              <a:rPr lang="en-US" sz="1800" b="1" dirty="0">
                <a:latin typeface="Arial" charset="0"/>
              </a:rPr>
              <a:t>News coverage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latin typeface="Arial" charset="0"/>
              </a:rPr>
              <a:t> DUI enforcement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latin typeface="Arial" charset="0"/>
              </a:rPr>
              <a:t> Alcohol outlet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  surveillance</a:t>
            </a:r>
          </a:p>
        </p:txBody>
      </p:sp>
      <p:sp>
        <p:nvSpPr>
          <p:cNvPr id="376851" name="Text Box 19"/>
          <p:cNvSpPr txBox="1">
            <a:spLocks noChangeArrowheads="1"/>
          </p:cNvSpPr>
          <p:nvPr/>
        </p:nvSpPr>
        <p:spPr bwMode="auto">
          <a:xfrm>
            <a:off x="144463" y="5140325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Massachusetts</a:t>
            </a:r>
          </a:p>
        </p:txBody>
      </p:sp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2065338" y="5140325"/>
            <a:ext cx="190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Reduce alcohol crashes</a:t>
            </a:r>
          </a:p>
        </p:txBody>
      </p:sp>
      <p:sp>
        <p:nvSpPr>
          <p:cNvPr id="376853" name="Text Box 21"/>
          <p:cNvSpPr txBox="1">
            <a:spLocks noChangeArrowheads="1"/>
          </p:cNvSpPr>
          <p:nvPr/>
        </p:nvSpPr>
        <p:spPr bwMode="auto">
          <a:xfrm>
            <a:off x="6891337" y="5189954"/>
            <a:ext cx="2328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 dirty="0">
                <a:latin typeface="Arial" charset="0"/>
              </a:rPr>
              <a:t>25% reduction in fatal crashes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6543675" y="5181600"/>
            <a:ext cx="47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ym typeface="Wingdings" pitchFamily="2" charset="2"/>
              </a:rPr>
              <a:t></a:t>
            </a:r>
          </a:p>
        </p:txBody>
      </p:sp>
      <p:sp>
        <p:nvSpPr>
          <p:cNvPr id="376855" name="Text Box 23"/>
          <p:cNvSpPr txBox="1">
            <a:spLocks noChangeArrowheads="1"/>
          </p:cNvSpPr>
          <p:nvPr/>
        </p:nvSpPr>
        <p:spPr bwMode="auto">
          <a:xfrm>
            <a:off x="3967163" y="4084638"/>
            <a:ext cx="261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•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Local sales policies      and enforcement</a:t>
            </a: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144463" y="4064000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Minnesota</a:t>
            </a:r>
          </a:p>
        </p:txBody>
      </p:sp>
      <p:sp>
        <p:nvSpPr>
          <p:cNvPr id="376857" name="Text Box 25"/>
          <p:cNvSpPr txBox="1">
            <a:spLocks noChangeArrowheads="1"/>
          </p:cNvSpPr>
          <p:nvPr/>
        </p:nvSpPr>
        <p:spPr bwMode="auto">
          <a:xfrm>
            <a:off x="2065338" y="4065588"/>
            <a:ext cx="190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latin typeface="Arial" charset="0"/>
              </a:rPr>
              <a:t>Reduce youth drinking</a:t>
            </a:r>
          </a:p>
        </p:txBody>
      </p:sp>
      <p:sp>
        <p:nvSpPr>
          <p:cNvPr id="376858" name="Text Box 26"/>
          <p:cNvSpPr txBox="1">
            <a:spLocks noChangeArrowheads="1"/>
          </p:cNvSpPr>
          <p:nvPr/>
        </p:nvSpPr>
        <p:spPr bwMode="auto">
          <a:xfrm>
            <a:off x="6818313" y="3933031"/>
            <a:ext cx="2328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 dirty="0">
                <a:latin typeface="Arial" charset="0"/>
              </a:rPr>
              <a:t>Lower alcohol sales to youth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600" b="1" dirty="0">
                <a:latin typeface="Arial" charset="0"/>
              </a:rPr>
              <a:t>R</a:t>
            </a:r>
            <a:r>
              <a:rPr lang="en-US" sz="1600" b="1" dirty="0">
                <a:latin typeface="Arial" charset="0"/>
                <a:sym typeface="Wingdings" pitchFamily="2" charset="2"/>
              </a:rPr>
              <a:t>educed traffic crashes</a:t>
            </a:r>
          </a:p>
        </p:txBody>
      </p:sp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6477000" y="4004846"/>
            <a:ext cx="47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ym typeface="Wingdings" pitchFamily="2" charset="2"/>
              </a:rPr>
              <a:t></a:t>
            </a:r>
            <a:endParaRPr lang="en-US" sz="1600" b="1" dirty="0">
              <a:sym typeface="Wingdings" pitchFamily="2" charset="2"/>
            </a:endParaRPr>
          </a:p>
        </p:txBody>
      </p:sp>
      <p:sp>
        <p:nvSpPr>
          <p:cNvPr id="376860" name="Text Box 28"/>
          <p:cNvSpPr txBox="1">
            <a:spLocks noChangeArrowheads="1"/>
          </p:cNvSpPr>
          <p:nvPr/>
        </p:nvSpPr>
        <p:spPr bwMode="auto">
          <a:xfrm>
            <a:off x="6524625" y="4614446"/>
            <a:ext cx="385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ym typeface="Wingdings" pitchFamily="2" charset="2"/>
              </a:rPr>
              <a:t></a:t>
            </a:r>
          </a:p>
        </p:txBody>
      </p:sp>
      <p:sp>
        <p:nvSpPr>
          <p:cNvPr id="376861" name="Text Box 29"/>
          <p:cNvSpPr txBox="1">
            <a:spLocks noChangeArrowheads="1"/>
          </p:cNvSpPr>
          <p:nvPr/>
        </p:nvSpPr>
        <p:spPr bwMode="auto">
          <a:xfrm>
            <a:off x="6610350" y="4597400"/>
            <a:ext cx="1784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815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Examples of Successful Community Prevention Interventions</a:t>
            </a:r>
            <a:endParaRPr lang="en-US" sz="28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5913" y="1077912"/>
            <a:ext cx="7913687" cy="374650"/>
            <a:chOff x="75" y="679"/>
            <a:chExt cx="4985" cy="236"/>
          </a:xfrm>
        </p:grpSpPr>
        <p:sp>
          <p:nvSpPr>
            <p:cNvPr id="225284" name="Text Box 4"/>
            <p:cNvSpPr txBox="1">
              <a:spLocks noChangeArrowheads="1"/>
            </p:cNvSpPr>
            <p:nvPr/>
          </p:nvSpPr>
          <p:spPr bwMode="auto">
            <a:xfrm>
              <a:off x="75" y="682"/>
              <a:ext cx="10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latin typeface="Arial" charset="0"/>
                </a:rPr>
                <a:t>COUNTRY</a:t>
              </a:r>
            </a:p>
          </p:txBody>
        </p:sp>
        <p:sp>
          <p:nvSpPr>
            <p:cNvPr id="225285" name="Rectangle 5"/>
            <p:cNvSpPr>
              <a:spLocks noChangeArrowheads="1"/>
            </p:cNvSpPr>
            <p:nvPr/>
          </p:nvSpPr>
          <p:spPr bwMode="auto">
            <a:xfrm>
              <a:off x="1268" y="679"/>
              <a:ext cx="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latin typeface="Arial" charset="0"/>
                </a:rPr>
                <a:t>GOALS</a:t>
              </a:r>
            </a:p>
          </p:txBody>
        </p:sp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2465" y="682"/>
              <a:ext cx="10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b="1">
                  <a:latin typeface="Arial" charset="0"/>
                </a:rPr>
                <a:t>STRATEGIES</a:t>
              </a:r>
            </a:p>
          </p:txBody>
        </p:sp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4276" y="682"/>
              <a:ext cx="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latin typeface="Arial" charset="0"/>
                </a:rPr>
                <a:t>RESULTS</a:t>
              </a:r>
            </a:p>
          </p:txBody>
        </p:sp>
      </p:grp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3890963" y="1738313"/>
            <a:ext cx="252412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Responsible </a:t>
            </a:r>
            <a:r>
              <a:rPr lang="en-US" sz="1800" b="1" dirty="0">
                <a:latin typeface="Arial" charset="0"/>
                <a:cs typeface="Arial" charset="0"/>
              </a:rPr>
              <a:t>Beverage Service 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Joint </a:t>
            </a:r>
            <a:r>
              <a:rPr lang="en-US" sz="1800" b="1" dirty="0">
                <a:latin typeface="Arial" charset="0"/>
                <a:cs typeface="Arial" charset="0"/>
              </a:rPr>
              <a:t>parent/police enforcement of sales to youth.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Arial" charset="0"/>
                <a:cs typeface="Arial" charset="0"/>
              </a:rPr>
              <a:t>Club </a:t>
            </a:r>
            <a:r>
              <a:rPr lang="en-US" sz="1800" b="1" dirty="0">
                <a:latin typeface="Arial" charset="0"/>
                <a:cs typeface="Arial" charset="0"/>
              </a:rPr>
              <a:t>policy &amp; and </a:t>
            </a:r>
            <a:r>
              <a:rPr lang="en-US" sz="1800" b="1" dirty="0" smtClean="0">
                <a:latin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cs typeface="Arial" charset="0"/>
              </a:rPr>
              <a:t>drug </a:t>
            </a:r>
            <a:r>
              <a:rPr lang="en-US" sz="1800" b="1" dirty="0" smtClean="0">
                <a:latin typeface="Arial" charset="0"/>
                <a:cs typeface="Arial" charset="0"/>
              </a:rPr>
              <a:t>recognition by door security.</a:t>
            </a:r>
            <a:endParaRPr lang="en-US" sz="1800" b="1" dirty="0">
              <a:latin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1905000" y="1760538"/>
            <a:ext cx="1901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latin typeface="Arial" charset="0"/>
              </a:rPr>
              <a:t>Reduced </a:t>
            </a:r>
            <a:r>
              <a:rPr lang="en-US" sz="1800" b="1" dirty="0">
                <a:latin typeface="Arial" charset="0"/>
              </a:rPr>
              <a:t>local alcohol  and drug problems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6727825" y="1747838"/>
            <a:ext cx="2328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>
                <a:latin typeface="Arial" charset="0"/>
              </a:rPr>
              <a:t>Reduction in sales </a:t>
            </a:r>
          </a:p>
          <a:p>
            <a:pPr algn="l"/>
            <a:r>
              <a:rPr lang="en-US" sz="1800" b="1" dirty="0">
                <a:latin typeface="Arial" charset="0"/>
              </a:rPr>
              <a:t>to intoxicated</a:t>
            </a:r>
          </a:p>
          <a:p>
            <a:pPr algn="l"/>
            <a:r>
              <a:rPr lang="en-US" sz="1800" b="1" dirty="0">
                <a:latin typeface="Arial" charset="0"/>
              </a:rPr>
              <a:t>patrons </a:t>
            </a:r>
            <a:r>
              <a:rPr lang="en-US" sz="1800" b="1" dirty="0" smtClean="0">
                <a:latin typeface="Arial" charset="0"/>
              </a:rPr>
              <a:t>(47% </a:t>
            </a:r>
            <a:r>
              <a:rPr lang="en-US" sz="1800" b="1" dirty="0">
                <a:latin typeface="Arial" charset="0"/>
              </a:rPr>
              <a:t>to </a:t>
            </a:r>
            <a:r>
              <a:rPr lang="en-US" sz="1800" b="1" dirty="0" smtClean="0">
                <a:latin typeface="Arial" charset="0"/>
              </a:rPr>
              <a:t>5%)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400800" y="175260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ym typeface="Wingdings" pitchFamily="2" charset="2"/>
              </a:rPr>
              <a:t>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6432551" y="2946400"/>
            <a:ext cx="45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ym typeface="Wingdings" pitchFamily="2" charset="2"/>
              </a:rPr>
              <a:t>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6716713" y="2946400"/>
            <a:ext cx="242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Arial" charset="0"/>
              </a:rPr>
              <a:t>Violent crime </a:t>
            </a:r>
          </a:p>
          <a:p>
            <a:pPr algn="l"/>
            <a:r>
              <a:rPr lang="en-US" sz="1800" b="1">
                <a:latin typeface="Arial" charset="0"/>
              </a:rPr>
              <a:t>down by 29%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3505200" y="4633262"/>
            <a:ext cx="298608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latin typeface="Arial" charset="0"/>
                <a:cs typeface="Times New Roman" pitchFamily="18" charset="0"/>
              </a:rPr>
              <a:t>Community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Forum &amp;   </a:t>
            </a:r>
            <a:r>
              <a:rPr lang="en-GB" sz="1800" b="1" dirty="0" smtClean="0">
                <a:latin typeface="Arial" charset="0"/>
                <a:cs typeface="Times New Roman" pitchFamily="18" charset="0"/>
              </a:rPr>
              <a:t>         alcohol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safety audit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latin typeface="Arial" charset="0"/>
                <a:cs typeface="Times New Roman" pitchFamily="18" charset="0"/>
              </a:rPr>
              <a:t>Model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House Policies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latin typeface="Arial" charset="0"/>
                <a:cs typeface="Times New Roman" pitchFamily="18" charset="0"/>
              </a:rPr>
              <a:t>Increased enforcement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of alcohol licensed premises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</a:p>
          <a:p>
            <a:pPr marL="61913" indent="-61913" algn="l">
              <a:spcBef>
                <a:spcPct val="50000"/>
              </a:spcBef>
              <a:defRPr/>
            </a:pPr>
            <a:endParaRPr lang="en-US" sz="1800" b="1" dirty="0">
              <a:latin typeface="Arial" charset="0"/>
            </a:endParaRP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76201" y="4237037"/>
            <a:ext cx="17351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u="sng" dirty="0">
                <a:latin typeface="Arial" charset="0"/>
              </a:rPr>
              <a:t>Australia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000" b="1" dirty="0">
                <a:latin typeface="Arial" charset="0"/>
              </a:rPr>
              <a:t>Surfers Paradise Safety Action Project</a:t>
            </a:r>
          </a:p>
          <a:p>
            <a:pPr>
              <a:defRPr/>
            </a:pPr>
            <a:endParaRPr lang="en-US" sz="2000" b="1" dirty="0"/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1922462" y="4679860"/>
            <a:ext cx="1506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</a:rPr>
              <a:t>Lower alcohol involved violence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6716713" y="4738688"/>
            <a:ext cx="23288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800" b="1" dirty="0" smtClean="0">
                <a:latin typeface="Arial" charset="0"/>
                <a:cs typeface="Times New Roman" pitchFamily="18" charset="0"/>
              </a:rPr>
              <a:t>Reduction in Violent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events: </a:t>
            </a:r>
            <a:r>
              <a:rPr lang="en-GB" sz="2000" b="1" dirty="0">
                <a:latin typeface="Arial" charset="0"/>
                <a:cs typeface="Times New Roman" pitchFamily="18" charset="0"/>
              </a:rPr>
              <a:t>--</a:t>
            </a:r>
            <a:r>
              <a:rPr lang="en-GB" sz="2000" b="1" dirty="0">
                <a:latin typeface="Arial" charset="0"/>
              </a:rPr>
              <a:t>original site</a:t>
            </a:r>
            <a:r>
              <a:rPr lang="en-GB" sz="1800" dirty="0"/>
              <a:t>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from 9.8 to </a:t>
            </a:r>
            <a:r>
              <a:rPr lang="en-GB" sz="1800" b="1" dirty="0" smtClean="0">
                <a:latin typeface="Arial" charset="0"/>
                <a:cs typeface="Times New Roman" pitchFamily="18" charset="0"/>
              </a:rPr>
              <a:t>4.7</a:t>
            </a:r>
            <a:endParaRPr lang="en-GB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6381750" y="472440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ym typeface="Wingdings" pitchFamily="2" charset="2"/>
              </a:rPr>
              <a:t></a:t>
            </a: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6738938" y="3592513"/>
            <a:ext cx="2328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</a:rPr>
              <a:t>Refusals of drug impaired patrons increased by 300%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6415088" y="3592513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ym typeface="Wingdings" pitchFamily="2" charset="2"/>
              </a:rPr>
              <a:t></a:t>
            </a:r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716713" y="5962650"/>
            <a:ext cx="2198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6669088" y="5938600"/>
            <a:ext cx="23288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b="1" dirty="0" smtClean="0">
                <a:latin typeface="Arial" charset="0"/>
              </a:rPr>
              <a:t>replication </a:t>
            </a:r>
            <a:r>
              <a:rPr lang="en-GB" sz="2000" b="1" dirty="0">
                <a:latin typeface="Arial" charset="0"/>
              </a:rPr>
              <a:t>sites</a:t>
            </a:r>
            <a:r>
              <a:rPr lang="en-US" sz="1800" b="1" dirty="0"/>
              <a:t> </a:t>
            </a:r>
            <a:r>
              <a:rPr lang="en-GB" sz="1800" b="1" dirty="0">
                <a:latin typeface="Arial" charset="0"/>
                <a:cs typeface="Times New Roman" pitchFamily="18" charset="0"/>
              </a:rPr>
              <a:t>from 12.2 to 3.0</a:t>
            </a:r>
            <a:endParaRPr lang="en-US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25303" name="Text Box 23"/>
          <p:cNvSpPr txBox="1">
            <a:spLocks noChangeArrowheads="1"/>
          </p:cNvSpPr>
          <p:nvPr/>
        </p:nvSpPr>
        <p:spPr bwMode="auto">
          <a:xfrm>
            <a:off x="6400800" y="596265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ym typeface="Wingdings" pitchFamily="2" charset="2"/>
              </a:rPr>
              <a:t></a:t>
            </a:r>
          </a:p>
        </p:txBody>
      </p:sp>
      <p:sp>
        <p:nvSpPr>
          <p:cNvPr id="225304" name="Text Box 24"/>
          <p:cNvSpPr txBox="1">
            <a:spLocks noChangeArrowheads="1"/>
          </p:cNvSpPr>
          <p:nvPr/>
        </p:nvSpPr>
        <p:spPr bwMode="auto">
          <a:xfrm>
            <a:off x="152400" y="1428750"/>
            <a:ext cx="111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latin typeface="Arial" charset="0"/>
              </a:rPr>
              <a:t>Sweden</a:t>
            </a:r>
          </a:p>
        </p:txBody>
      </p:sp>
      <p:sp>
        <p:nvSpPr>
          <p:cNvPr id="225305" name="Text Box 25"/>
          <p:cNvSpPr txBox="1">
            <a:spLocks noChangeArrowheads="1"/>
          </p:cNvSpPr>
          <p:nvPr/>
        </p:nvSpPr>
        <p:spPr bwMode="auto">
          <a:xfrm>
            <a:off x="76200" y="1752600"/>
            <a:ext cx="2152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STAD Project</a:t>
            </a:r>
          </a:p>
          <a:p>
            <a:r>
              <a:rPr lang="en-US" sz="2000" b="1" dirty="0"/>
              <a:t>Stockholm</a:t>
            </a:r>
          </a:p>
        </p:txBody>
      </p:sp>
    </p:spTree>
    <p:extLst>
      <p:ext uri="{BB962C8B-B14F-4D97-AF65-F5344CB8AC3E}">
        <p14:creationId xmlns:p14="http://schemas.microsoft.com/office/powerpoint/2010/main" val="28461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ewSPFGraphic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629400" cy="561181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A9BF0-A1EB-40AE-BD99-121C642519C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Introductions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we all are…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4965700" y="304800"/>
            <a:ext cx="4025900" cy="5791200"/>
          </a:xfrm>
        </p:spPr>
        <p:txBody>
          <a:bodyPr/>
          <a:lstStyle/>
          <a:p>
            <a:r>
              <a:rPr lang="en-US" sz="4000" dirty="0" smtClean="0"/>
              <a:t>there’s more to implementation than specifying the steps…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4831">
            <a:off x="438150" y="258763"/>
            <a:ext cx="4672013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207E0D-27AF-4D62-8CFB-9F21FB606B8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Ineffective Methods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n-US" b="1" smtClean="0">
                <a:solidFill>
                  <a:srgbClr val="001574"/>
                </a:solidFill>
              </a:rPr>
              <a:t>Excellent experimental evidence for what </a:t>
            </a:r>
            <a:r>
              <a:rPr lang="en-US" b="1" u="sng" smtClean="0">
                <a:solidFill>
                  <a:srgbClr val="950D24"/>
                </a:solidFill>
              </a:rPr>
              <a:t>does not work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1219200"/>
            <a:ext cx="8915400" cy="76200"/>
          </a:xfrm>
          <a:prstGeom prst="rect">
            <a:avLst/>
          </a:prstGeom>
          <a:solidFill>
            <a:srgbClr val="990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52600" y="2586038"/>
            <a:ext cx="7391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001574"/>
                </a:solidFill>
              </a:rPr>
              <a:t>Diffusion/dissemination of information by itself </a:t>
            </a:r>
            <a:r>
              <a:rPr lang="en-US" sz="2800" b="1" u="sng">
                <a:solidFill>
                  <a:srgbClr val="001574"/>
                </a:solidFill>
              </a:rPr>
              <a:t>does not</a:t>
            </a:r>
            <a:r>
              <a:rPr lang="en-US" sz="2800" b="1">
                <a:solidFill>
                  <a:srgbClr val="001574"/>
                </a:solidFill>
              </a:rPr>
              <a:t> lead to successful implementation </a:t>
            </a:r>
            <a:r>
              <a:rPr lang="en-US" sz="2400" b="1">
                <a:solidFill>
                  <a:srgbClr val="001574"/>
                </a:solidFill>
              </a:rPr>
              <a:t>(research literature, mailings, promulgation of practice guidelines</a:t>
            </a:r>
            <a:r>
              <a:rPr lang="en-US" sz="2400">
                <a:solidFill>
                  <a:srgbClr val="001574"/>
                </a:solidFill>
              </a:rPr>
              <a:t>)</a:t>
            </a:r>
            <a:endParaRPr lang="en-US" sz="2400" b="1">
              <a:solidFill>
                <a:srgbClr val="001574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001574"/>
                </a:solidFill>
              </a:rPr>
              <a:t>Training alone, no matter how well done, </a:t>
            </a:r>
            <a:r>
              <a:rPr lang="en-US" sz="2800" b="1" u="sng">
                <a:solidFill>
                  <a:srgbClr val="001574"/>
                </a:solidFill>
              </a:rPr>
              <a:t>does not</a:t>
            </a:r>
            <a:r>
              <a:rPr lang="en-US" sz="2800" b="1">
                <a:solidFill>
                  <a:srgbClr val="001574"/>
                </a:solidFill>
              </a:rPr>
              <a:t> lead to successful implementation</a:t>
            </a:r>
            <a:endParaRPr lang="en-US" sz="4000" b="1" u="sng">
              <a:solidFill>
                <a:srgbClr val="001574"/>
              </a:solidFill>
            </a:endParaRP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5257800" y="6253163"/>
            <a:ext cx="3733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50" dirty="0" err="1"/>
              <a:t>Fixsen</a:t>
            </a:r>
            <a:r>
              <a:rPr lang="en-US" sz="1050" dirty="0"/>
              <a:t>, D. L., </a:t>
            </a:r>
            <a:r>
              <a:rPr lang="en-US" sz="1050" dirty="0" err="1"/>
              <a:t>Naoom</a:t>
            </a:r>
            <a:r>
              <a:rPr lang="en-US" sz="1050" dirty="0"/>
              <a:t>, S. F., </a:t>
            </a:r>
            <a:r>
              <a:rPr lang="en-US" sz="1050" dirty="0" err="1"/>
              <a:t>Blase</a:t>
            </a:r>
            <a:r>
              <a:rPr lang="en-US" sz="1050" dirty="0"/>
              <a:t>, K., Friedman, R. M., &amp; Wallace, F</a:t>
            </a:r>
            <a:r>
              <a:rPr lang="en-US" sz="1050" dirty="0" smtClean="0"/>
              <a:t>., 2005</a:t>
            </a:r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7572-A011-46A7-85D6-BB74D607C80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7239000" cy="4678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rgbClr val="001574"/>
                </a:solidFill>
              </a:rPr>
              <a:t>Effective </a:t>
            </a:r>
            <a:r>
              <a:rPr lang="en-US" b="1" u="sng" smtClean="0">
                <a:solidFill>
                  <a:srgbClr val="A50021"/>
                </a:solidFill>
              </a:rPr>
              <a:t>intervention practices</a:t>
            </a:r>
            <a:r>
              <a:rPr lang="en-US" b="1" smtClean="0">
                <a:solidFill>
                  <a:srgbClr val="001574"/>
                </a:solidFill>
              </a:rPr>
              <a:t> and programs</a:t>
            </a:r>
          </a:p>
          <a:p>
            <a:pPr marL="0" indent="0" eaLnBrk="1" hangingPunct="1">
              <a:buFontTx/>
              <a:buNone/>
            </a:pPr>
            <a:r>
              <a:rPr lang="en-US" b="1" smtClean="0"/>
              <a:t>+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en-US" b="1" smtClean="0">
                <a:solidFill>
                  <a:srgbClr val="001574"/>
                </a:solidFill>
              </a:rPr>
              <a:t>Effective </a:t>
            </a:r>
            <a:r>
              <a:rPr lang="en-US" b="1" u="sng" smtClean="0">
                <a:solidFill>
                  <a:srgbClr val="A50021"/>
                </a:solidFill>
              </a:rPr>
              <a:t>implementation practices</a:t>
            </a:r>
          </a:p>
          <a:p>
            <a:pPr marL="0" indent="0" eaLnBrk="1" hangingPunct="1">
              <a:buFontTx/>
              <a:buNone/>
            </a:pPr>
            <a:r>
              <a:rPr lang="en-US" b="1" smtClean="0"/>
              <a:t>=</a:t>
            </a:r>
            <a:r>
              <a:rPr lang="en-US" b="1" smtClean="0">
                <a:solidFill>
                  <a:srgbClr val="001574"/>
                </a:solidFill>
              </a:rPr>
              <a:t> Good outcomes</a:t>
            </a: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Works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7391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No other combination</a:t>
            </a:r>
            <a:r>
              <a:rPr lang="en-US" sz="2400" b="1">
                <a:solidFill>
                  <a:srgbClr val="001574"/>
                </a:solidFill>
              </a:rPr>
              <a:t> of factors reliably produces desired outcomes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914400" y="3962400"/>
            <a:ext cx="7162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410200" y="6278563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Fixsen, D. L., Naoom, S. F., Blase, K., Friedman, R. M., &amp; Wallace, F.,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18F4-C541-4226-AD8D-81042110022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69342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Effective Use of EBP</a:t>
            </a:r>
            <a:r>
              <a:rPr lang="en-US" dirty="0" smtClean="0"/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219200"/>
            <a:ext cx="8915400" cy="76200"/>
          </a:xfrm>
          <a:prstGeom prst="rect">
            <a:avLst/>
          </a:prstGeom>
          <a:solidFill>
            <a:srgbClr val="D576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3657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D57604"/>
                </a:solidFill>
              </a:rPr>
              <a:t>GAP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800100" y="2743200"/>
            <a:ext cx="7543800" cy="1600200"/>
            <a:chOff x="912" y="2016"/>
            <a:chExt cx="4752" cy="1008"/>
          </a:xfrm>
        </p:grpSpPr>
        <p:grpSp>
          <p:nvGrpSpPr>
            <p:cNvPr id="21512" name="Group 6"/>
            <p:cNvGrpSpPr>
              <a:grpSpLocks/>
            </p:cNvGrpSpPr>
            <p:nvPr/>
          </p:nvGrpSpPr>
          <p:grpSpPr bwMode="auto">
            <a:xfrm>
              <a:off x="912" y="2016"/>
              <a:ext cx="1872" cy="960"/>
              <a:chOff x="912" y="2016"/>
              <a:chExt cx="1872" cy="960"/>
            </a:xfrm>
          </p:grpSpPr>
          <p:sp>
            <p:nvSpPr>
              <p:cNvPr id="21521" name="Oval 7"/>
              <p:cNvSpPr>
                <a:spLocks noChangeArrowheads="1"/>
              </p:cNvSpPr>
              <p:nvPr/>
            </p:nvSpPr>
            <p:spPr bwMode="auto">
              <a:xfrm>
                <a:off x="912" y="2016"/>
                <a:ext cx="1872" cy="9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Text Box 8"/>
              <p:cNvSpPr txBox="1">
                <a:spLocks noChangeArrowheads="1"/>
              </p:cNvSpPr>
              <p:nvPr/>
            </p:nvSpPr>
            <p:spPr bwMode="auto">
              <a:xfrm>
                <a:off x="1104" y="23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1574"/>
                    </a:solidFill>
                  </a:rPr>
                  <a:t>RESEARCH</a:t>
                </a:r>
              </a:p>
            </p:txBody>
          </p:sp>
        </p:grp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3888" y="2016"/>
              <a:ext cx="1776" cy="912"/>
              <a:chOff x="3888" y="2016"/>
              <a:chExt cx="1776" cy="912"/>
            </a:xfrm>
          </p:grpSpPr>
          <p:sp>
            <p:nvSpPr>
              <p:cNvPr id="21519" name="Oval 10"/>
              <p:cNvSpPr>
                <a:spLocks noChangeArrowheads="1"/>
              </p:cNvSpPr>
              <p:nvPr/>
            </p:nvSpPr>
            <p:spPr bwMode="auto">
              <a:xfrm>
                <a:off x="3888" y="2016"/>
                <a:ext cx="1776" cy="9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Text Box 11"/>
              <p:cNvSpPr txBox="1">
                <a:spLocks noChangeArrowheads="1"/>
              </p:cNvSpPr>
              <p:nvPr/>
            </p:nvSpPr>
            <p:spPr bwMode="auto">
              <a:xfrm>
                <a:off x="4224" y="2304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1574"/>
                    </a:solidFill>
                  </a:rPr>
                  <a:t>PRACTICE</a:t>
                </a:r>
              </a:p>
            </p:txBody>
          </p:sp>
        </p:grpSp>
        <p:grpSp>
          <p:nvGrpSpPr>
            <p:cNvPr id="21514" name="Group 12"/>
            <p:cNvGrpSpPr>
              <a:grpSpLocks/>
            </p:cNvGrpSpPr>
            <p:nvPr/>
          </p:nvGrpSpPr>
          <p:grpSpPr bwMode="auto">
            <a:xfrm>
              <a:off x="2352" y="2016"/>
              <a:ext cx="1968" cy="1008"/>
              <a:chOff x="2640" y="2016"/>
              <a:chExt cx="1680" cy="1008"/>
            </a:xfrm>
          </p:grpSpPr>
          <p:sp>
            <p:nvSpPr>
              <p:cNvPr id="21517" name="Oval 13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1680" cy="100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2688" y="2352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D57604"/>
                    </a:solidFill>
                  </a:rPr>
                  <a:t>IMPLEMENTATION</a:t>
                </a:r>
              </a:p>
            </p:txBody>
          </p:sp>
        </p:grpSp>
        <p:sp>
          <p:nvSpPr>
            <p:cNvPr id="21515" name="Text Box 15"/>
            <p:cNvSpPr txBox="1">
              <a:spLocks noChangeArrowheads="1"/>
            </p:cNvSpPr>
            <p:nvPr/>
          </p:nvSpPr>
          <p:spPr bwMode="auto">
            <a:xfrm>
              <a:off x="2928" y="2592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1574"/>
                  </a:solidFill>
                </a:rPr>
                <a:t>Drivers</a:t>
              </a:r>
            </a:p>
          </p:txBody>
        </p:sp>
        <p:sp>
          <p:nvSpPr>
            <p:cNvPr id="21516" name="Text Box 16"/>
            <p:cNvSpPr txBox="1">
              <a:spLocks noChangeArrowheads="1"/>
            </p:cNvSpPr>
            <p:nvPr/>
          </p:nvSpPr>
          <p:spPr bwMode="auto">
            <a:xfrm>
              <a:off x="2928" y="2112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1574"/>
                  </a:solidFill>
                </a:rPr>
                <a:t>Stages</a:t>
              </a:r>
            </a:p>
          </p:txBody>
        </p:sp>
      </p:grp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5638800" y="63246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Fixsen, D. L., Naoom, S. F., Blase, K., Friedman, R. M., &amp; Wallace, F.,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A91D-307D-4268-9197-ABE96848F35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r>
              <a:rPr lang="en-US" b="1" dirty="0" smtClean="0"/>
              <a:t>…so what’s </a:t>
            </a:r>
            <a:r>
              <a:rPr lang="en-US" b="1" u="sng" dirty="0" smtClean="0"/>
              <a:t>our</a:t>
            </a:r>
            <a:r>
              <a:rPr lang="en-US" b="1" dirty="0" smtClean="0"/>
              <a:t> “driver?”</a:t>
            </a:r>
          </a:p>
        </p:txBody>
      </p:sp>
      <p:sp>
        <p:nvSpPr>
          <p:cNvPr id="24579" name="Subtitle 3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20000" cy="16764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Logic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1F3038-4FC0-459E-A4A1-6821FAB609D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Logic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800" dirty="0" smtClean="0"/>
              <a:t>A tool to describe a </a:t>
            </a:r>
            <a:r>
              <a:rPr lang="en-US" sz="2800" u="sng" dirty="0" smtClean="0"/>
              <a:t>theory of change </a:t>
            </a:r>
            <a:r>
              <a:rPr lang="en-US" sz="2800" dirty="0" smtClean="0"/>
              <a:t>underlying an intervention, policy, or program, i.e., how it’s supposed to work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800" dirty="0" smtClean="0"/>
              <a:t>Lays out a chain of events that leads from interventions to results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800" dirty="0" smtClean="0"/>
              <a:t>Clarifies knowledge of </a:t>
            </a:r>
            <a:r>
              <a:rPr lang="en-US" sz="2800" u="sng" dirty="0" smtClean="0"/>
              <a:t>what works </a:t>
            </a:r>
            <a:r>
              <a:rPr lang="en-US" sz="2800" dirty="0" smtClean="0"/>
              <a:t>and </a:t>
            </a:r>
            <a:r>
              <a:rPr lang="en-US" sz="2800" u="sng" dirty="0" smtClean="0"/>
              <a:t>why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Different </a:t>
            </a:r>
            <a:r>
              <a:rPr lang="en-US" sz="2800" u="sng" dirty="0" smtClean="0"/>
              <a:t>types</a:t>
            </a:r>
            <a:r>
              <a:rPr lang="en-US" sz="2800" dirty="0" smtClean="0"/>
              <a:t> of logic models (e.g., theory of change vs. program logic)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 smtClean="0"/>
              <a:t>Basic Question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/>
          <a:p>
            <a:r>
              <a:rPr lang="en-US" dirty="0" smtClean="0"/>
              <a:t>“Why are automobile crashes more prevalent in one community than another?”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Crashes by City</a:t>
            </a:r>
            <a:br>
              <a:rPr lang="en-US" smtClean="0"/>
            </a:br>
            <a:r>
              <a:rPr lang="en-US" sz="2400" smtClean="0"/>
              <a:t>(all types)</a:t>
            </a:r>
          </a:p>
        </p:txBody>
      </p:sp>
      <p:graphicFrame>
        <p:nvGraphicFramePr>
          <p:cNvPr id="33795" name="Content Placeholder 1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5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 smtClean="0"/>
              <a:t>Basic Question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/>
          <a:p>
            <a:r>
              <a:rPr lang="en-US" dirty="0" smtClean="0"/>
              <a:t>“Why is underage drinking more prevalent in some communities than others?”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8"/>
          <p:cNvSpPr txBox="1">
            <a:spLocks noChangeArrowheads="1"/>
          </p:cNvSpPr>
          <p:nvPr/>
        </p:nvSpPr>
        <p:spPr bwMode="auto">
          <a:xfrm>
            <a:off x="2971800" y="1447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Retail Availability of Alcohol to Youth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3" name="Text Box 37"/>
          <p:cNvSpPr txBox="1">
            <a:spLocks noChangeArrowheads="1"/>
          </p:cNvSpPr>
          <p:nvPr/>
        </p:nvSpPr>
        <p:spPr bwMode="auto">
          <a:xfrm>
            <a:off x="533400" y="1371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Visible Enforcement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4" name="Line 36"/>
          <p:cNvSpPr>
            <a:spLocks noChangeShapeType="1"/>
          </p:cNvSpPr>
          <p:nvPr/>
        </p:nvSpPr>
        <p:spPr bwMode="auto">
          <a:xfrm>
            <a:off x="1447800" y="1752600"/>
            <a:ext cx="609600" cy="5032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35"/>
          <p:cNvSpPr>
            <a:spLocks noChangeShapeType="1"/>
          </p:cNvSpPr>
          <p:nvPr/>
        </p:nvSpPr>
        <p:spPr bwMode="auto">
          <a:xfrm>
            <a:off x="1219200" y="1752600"/>
            <a:ext cx="8382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Underage Drinking Laws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7" name="Line 33"/>
          <p:cNvSpPr>
            <a:spLocks noChangeShapeType="1"/>
          </p:cNvSpPr>
          <p:nvPr/>
        </p:nvSpPr>
        <p:spPr bwMode="auto">
          <a:xfrm flipV="1">
            <a:off x="914400" y="1752600"/>
            <a:ext cx="2209800" cy="990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6705600" y="1600200"/>
            <a:ext cx="2438400" cy="101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Alcohol-Related Problems</a:t>
            </a:r>
          </a:p>
          <a:p>
            <a:pPr algn="ctr" eaLnBrk="1" hangingPunct="1"/>
            <a:r>
              <a:rPr lang="en-US" sz="12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(Traffic crashes, Injuries,</a:t>
            </a:r>
          </a:p>
          <a:p>
            <a:pPr algn="ctr" eaLnBrk="1" hangingPunct="1"/>
            <a:r>
              <a:rPr lang="en-US" sz="12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School performance. Unsafe sex, Violence, etc.)</a:t>
            </a:r>
          </a:p>
          <a:p>
            <a:endParaRPr lang="en-US" sz="1200" b="1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9" name="Line 31"/>
          <p:cNvSpPr>
            <a:spLocks noChangeShapeType="1"/>
          </p:cNvSpPr>
          <p:nvPr/>
        </p:nvSpPr>
        <p:spPr bwMode="auto">
          <a:xfrm flipV="1">
            <a:off x="7696200" y="2514600"/>
            <a:ext cx="1524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781800" y="3048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Underage Drinking</a:t>
            </a:r>
          </a:p>
        </p:txBody>
      </p:sp>
      <p:sp>
        <p:nvSpPr>
          <p:cNvPr id="25611" name="Line 29"/>
          <p:cNvSpPr>
            <a:spLocks noChangeShapeType="1"/>
          </p:cNvSpPr>
          <p:nvPr/>
        </p:nvSpPr>
        <p:spPr bwMode="auto">
          <a:xfrm>
            <a:off x="4114800" y="1752600"/>
            <a:ext cx="2895600" cy="1447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3048000" y="25908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Social Availability of Alcohol to Youth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3" name="Text Box 27"/>
          <p:cNvSpPr txBox="1">
            <a:spLocks noChangeArrowheads="1"/>
          </p:cNvSpPr>
          <p:nvPr/>
        </p:nvSpPr>
        <p:spPr bwMode="auto">
          <a:xfrm>
            <a:off x="3962400" y="34671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Drinking Beliefs</a:t>
            </a: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4" name="Text Box 26"/>
          <p:cNvSpPr txBox="1">
            <a:spLocks noChangeArrowheads="1"/>
          </p:cNvSpPr>
          <p:nvPr/>
        </p:nvSpPr>
        <p:spPr bwMode="auto">
          <a:xfrm>
            <a:off x="4191000" y="4495800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Family, School, and Peer Influence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5" name="Text Box 25"/>
          <p:cNvSpPr txBox="1">
            <a:spLocks noChangeArrowheads="1"/>
          </p:cNvSpPr>
          <p:nvPr/>
        </p:nvSpPr>
        <p:spPr bwMode="auto">
          <a:xfrm>
            <a:off x="4495800" y="54864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Drinking Context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6" name="Text Box 24"/>
          <p:cNvSpPr txBox="1">
            <a:spLocks noChangeArrowheads="1"/>
          </p:cNvSpPr>
          <p:nvPr/>
        </p:nvSpPr>
        <p:spPr bwMode="auto">
          <a:xfrm>
            <a:off x="5334000" y="1676400"/>
            <a:ext cx="800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Price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7" name="Text Box 23"/>
          <p:cNvSpPr txBox="1">
            <a:spLocks noChangeArrowheads="1"/>
          </p:cNvSpPr>
          <p:nvPr/>
        </p:nvSpPr>
        <p:spPr bwMode="auto">
          <a:xfrm>
            <a:off x="762000" y="388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Community Norms About Youth</a:t>
            </a:r>
            <a:endParaRPr lang="en-US" sz="11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Drinking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8" name="Line 22"/>
          <p:cNvSpPr>
            <a:spLocks noChangeShapeType="1"/>
          </p:cNvSpPr>
          <p:nvPr/>
        </p:nvSpPr>
        <p:spPr bwMode="auto">
          <a:xfrm flipH="1" flipV="1">
            <a:off x="1447800" y="4724400"/>
            <a:ext cx="60960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>
            <a:off x="1447800" y="2895600"/>
            <a:ext cx="1676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20" name="AutoShape 20"/>
          <p:cNvCxnSpPr>
            <a:cxnSpLocks noChangeShapeType="1"/>
          </p:cNvCxnSpPr>
          <p:nvPr/>
        </p:nvCxnSpPr>
        <p:spPr bwMode="auto">
          <a:xfrm flipV="1">
            <a:off x="1600200" y="3605213"/>
            <a:ext cx="2362200" cy="5857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Line 19"/>
          <p:cNvSpPr>
            <a:spLocks noChangeShapeType="1"/>
          </p:cNvSpPr>
          <p:nvPr/>
        </p:nvSpPr>
        <p:spPr bwMode="auto">
          <a:xfrm>
            <a:off x="1219200" y="3200400"/>
            <a:ext cx="76200" cy="685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18"/>
          <p:cNvSpPr>
            <a:spLocks noChangeShapeType="1"/>
          </p:cNvSpPr>
          <p:nvPr/>
        </p:nvSpPr>
        <p:spPr bwMode="auto">
          <a:xfrm flipV="1">
            <a:off x="1524000" y="3048000"/>
            <a:ext cx="800100" cy="7381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23" name="AutoShape 17"/>
          <p:cNvCxnSpPr>
            <a:cxnSpLocks noChangeShapeType="1"/>
          </p:cNvCxnSpPr>
          <p:nvPr/>
        </p:nvCxnSpPr>
        <p:spPr bwMode="auto">
          <a:xfrm rot="-5400000">
            <a:off x="2545556" y="4083844"/>
            <a:ext cx="1995488" cy="1143000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4" name="Line 16"/>
          <p:cNvSpPr>
            <a:spLocks noChangeShapeType="1"/>
          </p:cNvSpPr>
          <p:nvPr/>
        </p:nvSpPr>
        <p:spPr bwMode="auto">
          <a:xfrm>
            <a:off x="1600200" y="4419600"/>
            <a:ext cx="266700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15"/>
          <p:cNvSpPr>
            <a:spLocks noChangeShapeType="1"/>
          </p:cNvSpPr>
          <p:nvPr/>
        </p:nvSpPr>
        <p:spPr bwMode="auto">
          <a:xfrm>
            <a:off x="1600200" y="4648200"/>
            <a:ext cx="3048000" cy="990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14"/>
          <p:cNvSpPr>
            <a:spLocks noChangeShapeType="1"/>
          </p:cNvSpPr>
          <p:nvPr/>
        </p:nvSpPr>
        <p:spPr bwMode="auto">
          <a:xfrm flipH="1" flipV="1">
            <a:off x="4610100" y="3733800"/>
            <a:ext cx="381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13"/>
          <p:cNvSpPr>
            <a:spLocks noChangeShapeType="1"/>
          </p:cNvSpPr>
          <p:nvPr/>
        </p:nvSpPr>
        <p:spPr bwMode="auto">
          <a:xfrm flipV="1">
            <a:off x="5715000" y="3581400"/>
            <a:ext cx="175260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12"/>
          <p:cNvSpPr>
            <a:spLocks noChangeShapeType="1"/>
          </p:cNvSpPr>
          <p:nvPr/>
        </p:nvSpPr>
        <p:spPr bwMode="auto">
          <a:xfrm flipV="1">
            <a:off x="5334000" y="3581400"/>
            <a:ext cx="19050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11"/>
          <p:cNvSpPr>
            <a:spLocks noChangeShapeType="1"/>
          </p:cNvSpPr>
          <p:nvPr/>
        </p:nvSpPr>
        <p:spPr bwMode="auto">
          <a:xfrm>
            <a:off x="4038600" y="2971800"/>
            <a:ext cx="29718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10"/>
          <p:cNvSpPr>
            <a:spLocks noChangeShapeType="1"/>
          </p:cNvSpPr>
          <p:nvPr/>
        </p:nvSpPr>
        <p:spPr bwMode="auto">
          <a:xfrm flipV="1">
            <a:off x="4572000" y="2514600"/>
            <a:ext cx="685800" cy="990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9"/>
          <p:cNvSpPr>
            <a:spLocks noChangeShapeType="1"/>
          </p:cNvSpPr>
          <p:nvPr/>
        </p:nvSpPr>
        <p:spPr bwMode="auto">
          <a:xfrm>
            <a:off x="5715000" y="1905000"/>
            <a:ext cx="1371600" cy="1219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5"/>
          <p:cNvSpPr>
            <a:spLocks noChangeShapeType="1"/>
          </p:cNvSpPr>
          <p:nvPr/>
        </p:nvSpPr>
        <p:spPr bwMode="auto">
          <a:xfrm flipV="1">
            <a:off x="5181600" y="3505200"/>
            <a:ext cx="19812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Line 4"/>
          <p:cNvSpPr>
            <a:spLocks noChangeShapeType="1"/>
          </p:cNvSpPr>
          <p:nvPr/>
        </p:nvSpPr>
        <p:spPr bwMode="auto">
          <a:xfrm flipV="1">
            <a:off x="4724400" y="3124200"/>
            <a:ext cx="457200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Rectangle 39"/>
          <p:cNvSpPr>
            <a:spLocks noChangeArrowheads="1"/>
          </p:cNvSpPr>
          <p:nvPr/>
        </p:nvSpPr>
        <p:spPr bwMode="auto">
          <a:xfrm>
            <a:off x="152400" y="36513"/>
            <a:ext cx="582453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Underage Drinking: </a:t>
            </a:r>
            <a:b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Basic Research</a:t>
            </a:r>
            <a:endParaRPr lang="en-US" sz="28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35" name="Rectangle 51"/>
          <p:cNvSpPr>
            <a:spLocks noChangeArrowheads="1"/>
          </p:cNvSpPr>
          <p:nvPr/>
        </p:nvSpPr>
        <p:spPr bwMode="auto">
          <a:xfrm>
            <a:off x="304800" y="1189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6" name="Text Box 52"/>
          <p:cNvSpPr txBox="1">
            <a:spLocks noChangeArrowheads="1"/>
          </p:cNvSpPr>
          <p:nvPr/>
        </p:nvSpPr>
        <p:spPr bwMode="auto">
          <a:xfrm>
            <a:off x="1752600" y="5715000"/>
            <a:ext cx="1997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Alcohol Promotion (Advertising,  Point of Sale Promotion , Sponsorship of Community Events)</a:t>
            </a:r>
          </a:p>
        </p:txBody>
      </p:sp>
      <p:cxnSp>
        <p:nvCxnSpPr>
          <p:cNvPr id="25637" name="AutoShape 53"/>
          <p:cNvCxnSpPr>
            <a:cxnSpLocks noChangeShapeType="1"/>
          </p:cNvCxnSpPr>
          <p:nvPr/>
        </p:nvCxnSpPr>
        <p:spPr bwMode="auto">
          <a:xfrm flipV="1">
            <a:off x="3810000" y="3581400"/>
            <a:ext cx="3886200" cy="2636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8" name="AutoShape 57"/>
          <p:cNvCxnSpPr>
            <a:cxnSpLocks noChangeShapeType="1"/>
            <a:stCxn id="25617" idx="1"/>
            <a:endCxn id="25603" idx="1"/>
          </p:cNvCxnSpPr>
          <p:nvPr/>
        </p:nvCxnSpPr>
        <p:spPr bwMode="auto">
          <a:xfrm rot="10800000">
            <a:off x="533400" y="1600200"/>
            <a:ext cx="228600" cy="2743200"/>
          </a:xfrm>
          <a:prstGeom prst="curvedConnector3">
            <a:avLst>
              <a:gd name="adj1" fmla="val 2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9" name="Text Box 58"/>
          <p:cNvSpPr txBox="1">
            <a:spLocks noChangeArrowheads="1"/>
          </p:cNvSpPr>
          <p:nvPr/>
        </p:nvSpPr>
        <p:spPr bwMode="auto">
          <a:xfrm>
            <a:off x="5867400" y="152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00"/>
                </a:solidFill>
              </a:rPr>
              <a:t>Evidence</a:t>
            </a:r>
            <a:r>
              <a:rPr lang="en-US" sz="1200" b="1">
                <a:solidFill>
                  <a:srgbClr val="0000FF"/>
                </a:solidFill>
              </a:rPr>
              <a:t>: Population Prevention Effects</a:t>
            </a:r>
          </a:p>
          <a:p>
            <a:pPr eaLnBrk="1" hangingPunct="1"/>
            <a:endParaRPr lang="en-US" sz="1200" b="1">
              <a:solidFill>
                <a:srgbClr val="0000FF"/>
              </a:solidFill>
            </a:endParaRPr>
          </a:p>
        </p:txBody>
      </p:sp>
      <p:sp>
        <p:nvSpPr>
          <p:cNvPr id="25640" name="Line 59"/>
          <p:cNvSpPr>
            <a:spLocks noChangeShapeType="1"/>
          </p:cNvSpPr>
          <p:nvPr/>
        </p:nvSpPr>
        <p:spPr bwMode="auto">
          <a:xfrm>
            <a:off x="6934200" y="685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61"/>
          <p:cNvSpPr>
            <a:spLocks noChangeShapeType="1"/>
          </p:cNvSpPr>
          <p:nvPr/>
        </p:nvSpPr>
        <p:spPr bwMode="auto">
          <a:xfrm>
            <a:off x="6858000" y="457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Line 62"/>
          <p:cNvSpPr>
            <a:spLocks noChangeShapeType="1"/>
          </p:cNvSpPr>
          <p:nvPr/>
        </p:nvSpPr>
        <p:spPr bwMode="auto">
          <a:xfrm>
            <a:off x="7010400" y="914400"/>
            <a:ext cx="45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63"/>
          <p:cNvSpPr>
            <a:spLocks noChangeShapeType="1"/>
          </p:cNvSpPr>
          <p:nvPr/>
        </p:nvSpPr>
        <p:spPr bwMode="auto">
          <a:xfrm>
            <a:off x="7010400" y="114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Text Box 64"/>
          <p:cNvSpPr txBox="1">
            <a:spLocks noChangeArrowheads="1"/>
          </p:cNvSpPr>
          <p:nvPr/>
        </p:nvSpPr>
        <p:spPr bwMode="auto">
          <a:xfrm>
            <a:off x="7467600" y="304800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Strong</a:t>
            </a:r>
          </a:p>
        </p:txBody>
      </p:sp>
      <p:sp>
        <p:nvSpPr>
          <p:cNvPr id="25645" name="Text Box 65"/>
          <p:cNvSpPr txBox="1">
            <a:spLocks noChangeArrowheads="1"/>
          </p:cNvSpPr>
          <p:nvPr/>
        </p:nvSpPr>
        <p:spPr bwMode="auto">
          <a:xfrm>
            <a:off x="7467600" y="533400"/>
            <a:ext cx="747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Moderate</a:t>
            </a:r>
          </a:p>
        </p:txBody>
      </p:sp>
      <p:sp>
        <p:nvSpPr>
          <p:cNvPr id="25646" name="Text Box 66"/>
          <p:cNvSpPr txBox="1">
            <a:spLocks noChangeArrowheads="1"/>
          </p:cNvSpPr>
          <p:nvPr/>
        </p:nvSpPr>
        <p:spPr bwMode="auto">
          <a:xfrm>
            <a:off x="7467600" y="762000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Low (target group only)</a:t>
            </a:r>
          </a:p>
        </p:txBody>
      </p:sp>
      <p:sp>
        <p:nvSpPr>
          <p:cNvPr id="25647" name="Text Box 67"/>
          <p:cNvSpPr txBox="1">
            <a:spLocks noChangeArrowheads="1"/>
          </p:cNvSpPr>
          <p:nvPr/>
        </p:nvSpPr>
        <p:spPr bwMode="auto">
          <a:xfrm>
            <a:off x="7467600" y="9906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None (no target or population)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2099-0E9C-4E97-A662-FAFDBD913023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 animBg="1"/>
      <p:bldP spid="25605" grpId="0" animBg="1"/>
      <p:bldP spid="25606" grpId="0"/>
      <p:bldP spid="25607" grpId="0" animBg="1"/>
      <p:bldP spid="25611" grpId="0" animBg="1"/>
      <p:bldP spid="25612" grpId="0"/>
      <p:bldP spid="25613" grpId="0"/>
      <p:bldP spid="25614" grpId="0"/>
      <p:bldP spid="25615" grpId="0"/>
      <p:bldP spid="25616" grpId="0"/>
      <p:bldP spid="25617" grpId="0"/>
      <p:bldP spid="25618" grpId="0" animBg="1"/>
      <p:bldP spid="25619" grpId="0" animBg="1"/>
      <p:bldP spid="25621" grpId="0" animBg="1"/>
      <p:bldP spid="25622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2" grpId="0" animBg="1"/>
      <p:bldP spid="25633" grpId="0" animBg="1"/>
      <p:bldP spid="25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Overview of the Day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 descr="C:\Users\saltz\Documents\SPF SIG Grant\Presentations\ADP Statewide Trng 812\Logic Model Underage Drink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"/>
            <a:ext cx="9144000" cy="686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1640840" y="1036955"/>
            <a:ext cx="1234440" cy="819150"/>
          </a:xfrm>
          <a:prstGeom prst="wedgeEllipseCallou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Decoy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Operations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030220" y="478790"/>
            <a:ext cx="1234440" cy="819150"/>
          </a:xfrm>
          <a:prstGeom prst="wedgeEllipseCallout">
            <a:avLst>
              <a:gd name="adj1" fmla="val 2255"/>
              <a:gd name="adj2" fmla="val 76997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Reward &amp;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Reminder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0960" y="3295650"/>
            <a:ext cx="1234440" cy="819150"/>
          </a:xfrm>
          <a:prstGeom prst="wedgeEllipseCallout">
            <a:avLst>
              <a:gd name="adj1" fmla="val 18083"/>
              <a:gd name="adj2" fmla="val -5944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Social Host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Liability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980180" y="1975485"/>
            <a:ext cx="1234440" cy="902335"/>
          </a:xfrm>
          <a:prstGeom prst="wedgeEllipseCallout">
            <a:avLst>
              <a:gd name="adj1" fmla="val -58351"/>
              <a:gd name="adj2" fmla="val 40693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Nuisance Party Patrols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696200" y="3288665"/>
            <a:ext cx="1371600" cy="902335"/>
          </a:xfrm>
          <a:prstGeom prst="wedgeEllipseCallout">
            <a:avLst>
              <a:gd name="adj1" fmla="val -41159"/>
              <a:gd name="adj2" fmla="val -95769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DUI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Enforcement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502785" y="716280"/>
            <a:ext cx="1234440" cy="901700"/>
          </a:xfrm>
          <a:prstGeom prst="wedgeEllipseCallout">
            <a:avLst>
              <a:gd name="adj1" fmla="val -59313"/>
              <a:gd name="adj2" fmla="val 78447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Retail Serving Practices</a:t>
            </a:r>
          </a:p>
        </p:txBody>
      </p:sp>
    </p:spTree>
    <p:extLst>
      <p:ext uri="{BB962C8B-B14F-4D97-AF65-F5344CB8AC3E}">
        <p14:creationId xmlns:p14="http://schemas.microsoft.com/office/powerpoint/2010/main" val="14032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 descr="C:\Users\saltz\Documents\SPF SIG Grant\Harold's materials\Logic Model DU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" y="98107"/>
            <a:ext cx="8874760" cy="6661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8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2" descr="C:\Users\saltz\Documents\SPF SIG Grant\Harold's materials\Logic Model DU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" y="98107"/>
            <a:ext cx="8874760" cy="66617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2840990" y="2129790"/>
            <a:ext cx="1234440" cy="901700"/>
          </a:xfrm>
          <a:prstGeom prst="wedgeEllipseCallout">
            <a:avLst>
              <a:gd name="adj1" fmla="val -35263"/>
              <a:gd name="adj2" fmla="val -83543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Retail Serving Practices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030855" y="763905"/>
            <a:ext cx="1388745" cy="902335"/>
          </a:xfrm>
          <a:prstGeom prst="wedgeEllipseCallout">
            <a:avLst>
              <a:gd name="adj1" fmla="val 49821"/>
              <a:gd name="adj2" fmla="val 4595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DUI </a:t>
            </a:r>
            <a:br>
              <a:rPr lang="en-US" sz="11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Enforcement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7480" y="3032125"/>
            <a:ext cx="1234440" cy="902335"/>
          </a:xfrm>
          <a:prstGeom prst="wedgeEllipseCallout">
            <a:avLst>
              <a:gd name="adj1" fmla="val 87873"/>
              <a:gd name="adj2" fmla="val 3937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Nuisance Party Patrols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520315" y="3448050"/>
            <a:ext cx="1234440" cy="819150"/>
          </a:xfrm>
          <a:prstGeom prst="wedgeEllipseCallout">
            <a:avLst>
              <a:gd name="adj1" fmla="val -92049"/>
              <a:gd name="adj2" fmla="val -27621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Social Host</a:t>
            </a:r>
            <a:br>
              <a:rPr lang="en-US" sz="1100" b="1">
                <a:effectLst/>
                <a:latin typeface="Calibri"/>
                <a:ea typeface="Calibri"/>
                <a:cs typeface="Times New Roman"/>
              </a:rPr>
            </a:b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val="2298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smtClean="0"/>
              <a:t>…this is getting complicated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…and we haven’t even added the implementation details, yet!!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Time for Exercise 1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9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b="1" dirty="0" smtClean="0"/>
              <a:t>How will we use </a:t>
            </a:r>
            <a:br>
              <a:rPr lang="en-US" b="1" dirty="0" smtClean="0"/>
            </a:br>
            <a:r>
              <a:rPr lang="en-US" b="1" dirty="0" smtClean="0"/>
              <a:t>these models?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Virtues of Logic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They will </a:t>
            </a:r>
            <a:r>
              <a:rPr lang="en-US" sz="2000" dirty="0"/>
              <a:t>pinpoint areas of uncertainty, confusion, or disagreement among members of the planning team. </a:t>
            </a:r>
          </a:p>
          <a:p>
            <a:pPr lvl="0"/>
            <a:r>
              <a:rPr lang="en-US" sz="2000" dirty="0" smtClean="0"/>
              <a:t>They can identify false </a:t>
            </a:r>
            <a:r>
              <a:rPr lang="en-US" sz="2000" dirty="0"/>
              <a:t>assumptions that need to be addressed.</a:t>
            </a:r>
          </a:p>
          <a:p>
            <a:r>
              <a:rPr lang="en-US" sz="2000" dirty="0" smtClean="0"/>
              <a:t>They enhance communication among people involved in the intervention.</a:t>
            </a:r>
          </a:p>
          <a:p>
            <a:pPr lvl="0"/>
            <a:r>
              <a:rPr lang="en-US" sz="2000" dirty="0" smtClean="0"/>
              <a:t>They help </a:t>
            </a:r>
            <a:r>
              <a:rPr lang="en-US" sz="2000" dirty="0"/>
              <a:t>guarantee that all program activities and policies can be logically linked to the achievement of specific </a:t>
            </a:r>
            <a:r>
              <a:rPr lang="en-US" sz="2000" dirty="0" smtClean="0"/>
              <a:t>objectives</a:t>
            </a:r>
            <a:r>
              <a:rPr lang="en-US" sz="2000" dirty="0"/>
              <a:t> </a:t>
            </a:r>
            <a:r>
              <a:rPr lang="en-US" sz="2000" dirty="0" smtClean="0"/>
              <a:t>– i.e., help stay on track</a:t>
            </a:r>
          </a:p>
          <a:p>
            <a:pPr lvl="0"/>
            <a:r>
              <a:rPr lang="en-US" sz="2000" dirty="0" smtClean="0"/>
              <a:t>They can serve </a:t>
            </a:r>
            <a:r>
              <a:rPr lang="en-US" sz="2000" dirty="0"/>
              <a:t>as an educational and communications tool when a new program or policy is being implemented. </a:t>
            </a:r>
          </a:p>
          <a:p>
            <a:pPr lvl="0"/>
            <a:r>
              <a:rPr lang="en-US" sz="2000" dirty="0" smtClean="0"/>
              <a:t>They can </a:t>
            </a:r>
            <a:r>
              <a:rPr lang="en-US" sz="2000" dirty="0"/>
              <a:t>be a tool for tracking changes in the intervention or its implementation.</a:t>
            </a:r>
          </a:p>
          <a:p>
            <a:pPr lvl="0"/>
            <a:r>
              <a:rPr lang="en-US" sz="2000" dirty="0" smtClean="0"/>
              <a:t>They inform any evaluation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models will also help us move efficiently through the SPF steps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Common Liabilities of </a:t>
            </a:r>
            <a:br>
              <a:rPr lang="en-US" sz="3200" b="1" dirty="0" smtClean="0"/>
            </a:br>
            <a:r>
              <a:rPr lang="en-US" sz="3200" b="1" dirty="0" smtClean="0"/>
              <a:t>Conventional Approaches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Vague objectives for “Assessment” phase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Easy to get lost in data gathering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381000"/>
            <a:ext cx="6172200" cy="6172200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2667000" cy="5364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Paralysis by analysis…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49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Background on SPF SIG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Common Liabilities of </a:t>
            </a:r>
            <a:br>
              <a:rPr lang="en-US" sz="3200" b="1" dirty="0"/>
            </a:br>
            <a:r>
              <a:rPr lang="en-US" sz="3200" b="1" dirty="0"/>
              <a:t>Conventional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/>
              <a:t>When turning to “planning,” data often do not indicate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Common Liabilities of </a:t>
            </a:r>
            <a:br>
              <a:rPr lang="en-US" sz="3200" b="1" dirty="0"/>
            </a:br>
            <a:r>
              <a:rPr lang="en-US" sz="3200" b="1" dirty="0"/>
              <a:t>Conventional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turning to “capacity building”…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Some “stakeholders” don’t want to be there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“stakeholders” should not be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Common Liabilities of </a:t>
            </a:r>
            <a:br>
              <a:rPr lang="en-US" sz="3200" b="1" dirty="0"/>
            </a:br>
            <a:r>
              <a:rPr lang="en-US" sz="3200" b="1" dirty="0"/>
              <a:t>Conventional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turning to “management”…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Often too much emphasis on “process” rather than “outcomes”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how do we move from concepts to action?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Very simple, interactive software designed for group strategizing</a:t>
            </a:r>
          </a:p>
          <a:p>
            <a:r>
              <a:rPr lang="en-US" dirty="0" smtClean="0"/>
              <a:t>Focus is on the specific steps that will achieve a change in each main prevention target (e.g., “retail availability”)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it looks in practice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smtClean="0"/>
              <a:t>Sample Page from</a:t>
            </a:r>
            <a:br>
              <a:rPr lang="en-US" sz="3600" i="1" smtClean="0"/>
            </a:br>
            <a:r>
              <a:rPr lang="en-US" sz="3600" i="1" smtClean="0"/>
              <a:t>Interactive Logic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4FD70-6B29-48F0-9A08-FBBCC854B326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447799"/>
            <a:ext cx="9144000" cy="48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257800" y="6397823"/>
            <a:ext cx="2692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For software: </a:t>
            </a:r>
            <a:r>
              <a:rPr lang="en-US" sz="1400" dirty="0">
                <a:hlinkClick r:id="rId3"/>
              </a:rPr>
              <a:t>www.doview.com</a:t>
            </a:r>
            <a:r>
              <a:rPr lang="en-US" sz="1400" dirty="0"/>
              <a:t>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04800" y="5263919"/>
            <a:ext cx="114300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retail price of beer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536700" y="5264330"/>
            <a:ext cx="1143000" cy="10556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Buyer Survey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768600" y="5268992"/>
            <a:ext cx="1143000" cy="10556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 of Alcohol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000500" y="5268943"/>
            <a:ext cx="1143000" cy="104638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of Purchase Ads; General Advertising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232400" y="5268992"/>
            <a:ext cx="1143000" cy="104633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Drinking Settings &amp; Situations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464300" y="5263920"/>
            <a:ext cx="114300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Perceptions of Norms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5263918"/>
            <a:ext cx="1143000" cy="105602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Normative Beliefs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248400" y="3164681"/>
            <a:ext cx="2109387" cy="34051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30-day use; “binge” drinking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248400" y="2118121"/>
            <a:ext cx="1888027" cy="34051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Alcohol-Related Harm</a:t>
            </a:r>
          </a:p>
        </p:txBody>
      </p:sp>
      <p:cxnSp>
        <p:nvCxnSpPr>
          <p:cNvPr id="71" name="Straight Arrow Connector 70"/>
          <p:cNvCxnSpPr>
            <a:stCxn id="81" idx="0"/>
            <a:endCxn id="80" idx="2"/>
          </p:cNvCxnSpPr>
          <p:nvPr/>
        </p:nvCxnSpPr>
        <p:spPr>
          <a:xfrm flipV="1">
            <a:off x="876300" y="3505200"/>
            <a:ext cx="3695700" cy="695613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2" name="Straight Arrow Connector 71"/>
          <p:cNvCxnSpPr>
            <a:stCxn id="82" idx="0"/>
            <a:endCxn id="80" idx="2"/>
          </p:cNvCxnSpPr>
          <p:nvPr/>
        </p:nvCxnSpPr>
        <p:spPr>
          <a:xfrm flipV="1">
            <a:off x="2108200" y="3505200"/>
            <a:ext cx="2463800" cy="696024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3" name="Straight Arrow Connector 72"/>
          <p:cNvCxnSpPr>
            <a:stCxn id="83" idx="0"/>
            <a:endCxn id="80" idx="2"/>
          </p:cNvCxnSpPr>
          <p:nvPr/>
        </p:nvCxnSpPr>
        <p:spPr>
          <a:xfrm flipV="1">
            <a:off x="3340100" y="3505200"/>
            <a:ext cx="1231900" cy="700686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4" name="Straight Arrow Connector 73"/>
          <p:cNvCxnSpPr>
            <a:stCxn id="84" idx="0"/>
            <a:endCxn id="80" idx="2"/>
          </p:cNvCxnSpPr>
          <p:nvPr/>
        </p:nvCxnSpPr>
        <p:spPr>
          <a:xfrm flipV="1">
            <a:off x="4572000" y="3505200"/>
            <a:ext cx="0" cy="700637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5" name="Straight Arrow Connector 74"/>
          <p:cNvCxnSpPr>
            <a:stCxn id="85" idx="0"/>
            <a:endCxn id="80" idx="2"/>
          </p:cNvCxnSpPr>
          <p:nvPr/>
        </p:nvCxnSpPr>
        <p:spPr>
          <a:xfrm flipH="1" flipV="1">
            <a:off x="4572000" y="3505200"/>
            <a:ext cx="1231900" cy="700686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6" name="Straight Arrow Connector 75"/>
          <p:cNvCxnSpPr>
            <a:stCxn id="86" idx="0"/>
            <a:endCxn id="80" idx="2"/>
          </p:cNvCxnSpPr>
          <p:nvPr/>
        </p:nvCxnSpPr>
        <p:spPr>
          <a:xfrm flipH="1" flipV="1">
            <a:off x="4572000" y="3505200"/>
            <a:ext cx="2463800" cy="695614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7" name="Straight Arrow Connector 76"/>
          <p:cNvCxnSpPr>
            <a:stCxn id="87" idx="0"/>
            <a:endCxn id="80" idx="2"/>
          </p:cNvCxnSpPr>
          <p:nvPr/>
        </p:nvCxnSpPr>
        <p:spPr>
          <a:xfrm flipH="1" flipV="1">
            <a:off x="4572000" y="3505200"/>
            <a:ext cx="3695700" cy="69561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8" name="Straight Arrow Connector 77"/>
          <p:cNvCxnSpPr>
            <a:stCxn id="80" idx="0"/>
            <a:endCxn id="79" idx="2"/>
          </p:cNvCxnSpPr>
          <p:nvPr/>
        </p:nvCxnSpPr>
        <p:spPr>
          <a:xfrm flipV="1">
            <a:off x="4572000" y="2577822"/>
            <a:ext cx="0" cy="586859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>
          <a:xfrm>
            <a:off x="2895600" y="1998940"/>
            <a:ext cx="3352800" cy="578882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Alcohol-Related Problems</a:t>
            </a: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(injury, school performance, unsafe sex)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895600" y="3164681"/>
            <a:ext cx="3352800" cy="340519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Underage Drinking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04800" y="4200813"/>
            <a:ext cx="1143000" cy="105602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536700" y="4201224"/>
            <a:ext cx="114300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 Availability of Alcohol to Youth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8600" y="4205886"/>
            <a:ext cx="114300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Availability of Alcohol to Youth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00500" y="4205837"/>
            <a:ext cx="1143000" cy="1046381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Promotion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232400" y="4205886"/>
            <a:ext cx="1143000" cy="1046332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Drinking Context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464300" y="4200814"/>
            <a:ext cx="1143000" cy="105602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Family, School, and Peer Influence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96200" y="4200812"/>
            <a:ext cx="1143000" cy="1056021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Drinking Beliefs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7799"/>
            <a:ext cx="9144000" cy="48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smtClean="0"/>
              <a:t>Sample Page from Interactive Logic Model (a level down from prior page)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50178-B46F-43B3-90D9-17F60D7971D1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57800" y="6397823"/>
            <a:ext cx="2692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For software: </a:t>
            </a:r>
            <a:r>
              <a:rPr lang="en-US" sz="1400" dirty="0">
                <a:hlinkClick r:id="rId3"/>
              </a:rPr>
              <a:t>www.doview.com</a:t>
            </a:r>
            <a:r>
              <a:rPr lang="en-US" sz="1400" dirty="0"/>
              <a:t> </a:t>
            </a:r>
          </a:p>
        </p:txBody>
      </p:sp>
      <p:cxnSp>
        <p:nvCxnSpPr>
          <p:cNvPr id="60" name="Straight Arrow Connector 59"/>
          <p:cNvCxnSpPr>
            <a:stCxn id="75" idx="0"/>
            <a:endCxn id="72" idx="2"/>
          </p:cNvCxnSpPr>
          <p:nvPr/>
        </p:nvCxnSpPr>
        <p:spPr>
          <a:xfrm flipV="1">
            <a:off x="792480" y="2743200"/>
            <a:ext cx="167640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1" name="Straight Arrow Connector 60"/>
          <p:cNvCxnSpPr>
            <a:stCxn id="74" idx="0"/>
            <a:endCxn id="72" idx="2"/>
          </p:cNvCxnSpPr>
          <p:nvPr/>
        </p:nvCxnSpPr>
        <p:spPr>
          <a:xfrm flipV="1">
            <a:off x="2468880" y="2743200"/>
            <a:ext cx="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2" name="Straight Arrow Connector 61"/>
          <p:cNvCxnSpPr>
            <a:stCxn id="74" idx="0"/>
            <a:endCxn id="73" idx="2"/>
          </p:cNvCxnSpPr>
          <p:nvPr/>
        </p:nvCxnSpPr>
        <p:spPr>
          <a:xfrm flipV="1">
            <a:off x="2468880" y="2743200"/>
            <a:ext cx="167640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3" name="Straight Arrow Connector 62"/>
          <p:cNvCxnSpPr>
            <a:stCxn id="77" idx="0"/>
            <a:endCxn id="74" idx="2"/>
          </p:cNvCxnSpPr>
          <p:nvPr/>
        </p:nvCxnSpPr>
        <p:spPr>
          <a:xfrm flipV="1">
            <a:off x="792480" y="4376826"/>
            <a:ext cx="1676400" cy="576174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4" name="Straight Arrow Connector 63"/>
          <p:cNvCxnSpPr>
            <a:stCxn id="78" idx="0"/>
            <a:endCxn id="73" idx="2"/>
          </p:cNvCxnSpPr>
          <p:nvPr/>
        </p:nvCxnSpPr>
        <p:spPr>
          <a:xfrm flipV="1">
            <a:off x="4145280" y="2743200"/>
            <a:ext cx="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5" name="Straight Arrow Connector 64"/>
          <p:cNvCxnSpPr>
            <a:stCxn id="78" idx="0"/>
            <a:endCxn id="72" idx="2"/>
          </p:cNvCxnSpPr>
          <p:nvPr/>
        </p:nvCxnSpPr>
        <p:spPr>
          <a:xfrm flipH="1" flipV="1">
            <a:off x="2468880" y="2743200"/>
            <a:ext cx="167640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6" name="Straight Arrow Connector 65"/>
          <p:cNvCxnSpPr>
            <a:stCxn id="78" idx="1"/>
            <a:endCxn id="74" idx="3"/>
          </p:cNvCxnSpPr>
          <p:nvPr/>
        </p:nvCxnSpPr>
        <p:spPr>
          <a:xfrm flipH="1">
            <a:off x="3108960" y="3849022"/>
            <a:ext cx="396240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7" name="Straight Arrow Connector 66"/>
          <p:cNvCxnSpPr>
            <a:stCxn id="79" idx="0"/>
            <a:endCxn id="78" idx="2"/>
          </p:cNvCxnSpPr>
          <p:nvPr/>
        </p:nvCxnSpPr>
        <p:spPr>
          <a:xfrm flipV="1">
            <a:off x="4145280" y="4376826"/>
            <a:ext cx="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8" name="Straight Arrow Connector 67"/>
          <p:cNvCxnSpPr>
            <a:stCxn id="80" idx="0"/>
            <a:endCxn id="74" idx="2"/>
          </p:cNvCxnSpPr>
          <p:nvPr/>
        </p:nvCxnSpPr>
        <p:spPr>
          <a:xfrm flipH="1" flipV="1">
            <a:off x="2468880" y="4376826"/>
            <a:ext cx="307340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9" name="Straight Arrow Connector 68"/>
          <p:cNvCxnSpPr>
            <a:stCxn id="81" idx="0"/>
            <a:endCxn id="83" idx="2"/>
          </p:cNvCxnSpPr>
          <p:nvPr/>
        </p:nvCxnSpPr>
        <p:spPr>
          <a:xfrm flipV="1">
            <a:off x="6939280" y="4376826"/>
            <a:ext cx="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0" name="Straight Arrow Connector 69"/>
          <p:cNvCxnSpPr>
            <a:stCxn id="82" idx="0"/>
            <a:endCxn id="83" idx="2"/>
          </p:cNvCxnSpPr>
          <p:nvPr/>
        </p:nvCxnSpPr>
        <p:spPr>
          <a:xfrm flipH="1" flipV="1">
            <a:off x="6939280" y="4376826"/>
            <a:ext cx="139700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1" name="Straight Arrow Connector 70"/>
          <p:cNvCxnSpPr>
            <a:stCxn id="83" idx="1"/>
            <a:endCxn id="78" idx="3"/>
          </p:cNvCxnSpPr>
          <p:nvPr/>
        </p:nvCxnSpPr>
        <p:spPr>
          <a:xfrm flipH="1">
            <a:off x="4785360" y="3849022"/>
            <a:ext cx="1513840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72" name="Rounded Rectangle 71"/>
          <p:cNvSpPr/>
          <p:nvPr/>
        </p:nvSpPr>
        <p:spPr>
          <a:xfrm>
            <a:off x="1828800" y="1687180"/>
            <a:ext cx="1280160" cy="105602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 Availability of Alcohol to Youth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505200" y="1687592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Availability of Alcohol to Youth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828800" y="3321218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Visible Enforcement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52400" y="3321218"/>
            <a:ext cx="1280160" cy="1046381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 Training &amp; Rewards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828800" y="4479382"/>
            <a:ext cx="128016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Compliance Checks, Shoulder Taps, Party Patrols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52400" y="4953000"/>
            <a:ext cx="1280160" cy="1046381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Compliance Checks, Citations, License Loss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505200" y="3321218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Underage Drinking Laws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505200" y="4962311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Alcohol Policy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902200" y="4962311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Party Patrol, Shoulder Taps, Keg Registration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299200" y="4962311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Perceived Risk for Providing Alcohol to Underage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96200" y="4962311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 Advocacy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299200" y="3321218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Norms</a:t>
            </a: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Youth Drinking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55560" y="3311579"/>
            <a:ext cx="118364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 Perceptions of Norms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8E73-8C03-40E9-82E0-C610A85E95C9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601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938563"/>
            <a:ext cx="1805940" cy="75224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police enforcement actions to reduce social availability to youth.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1966" y="5345192"/>
            <a:ext cx="1033234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SUCCESS Program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7966" y="5345192"/>
            <a:ext cx="1033234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DARE Program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95992" y="5345192"/>
            <a:ext cx="146304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Boys &amp; Girls Clubs Smart Moves Program &amp; Parenting Class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67600" y="5345192"/>
            <a:ext cx="146304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Extreme Responders, Intro Law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Classes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1910762"/>
            <a:ext cx="1577167" cy="58940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reports of number of social events in which alcohol is available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14966" y="5345192"/>
            <a:ext cx="1033234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15 Minutes Program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3501955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Cloverdale Social Host Ordinance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35024" y="3501955"/>
            <a:ext cx="1984976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information to adults about legal risks for providing alcohol to underage youth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" y="3501955"/>
            <a:ext cx="1554480" cy="13604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Visible Police enforcement of social availability of alcohol to youth, e.g. party patrols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38600" y="3501955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Cloverdale Teen Party Ordinance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1910762"/>
            <a:ext cx="1554480" cy="1005840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Availability at Special Events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35024" y="1910762"/>
            <a:ext cx="1984976" cy="100584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Parental drinking and provision of alcohol to other children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94560" y="1910762"/>
            <a:ext cx="1615440" cy="100584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Parties/social events in which alcohol is available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35024" y="528274"/>
            <a:ext cx="1984976" cy="105560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Access to Home Alcohol Supply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4560" y="528274"/>
            <a:ext cx="1615440" cy="105560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Availability of Alcohol</a:t>
            </a: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>
            <a:off x="1783080" y="2413682"/>
            <a:ext cx="41148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002280" y="1583882"/>
            <a:ext cx="0" cy="32688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1"/>
            <a:endCxn id="20" idx="3"/>
          </p:cNvCxnSpPr>
          <p:nvPr/>
        </p:nvCxnSpPr>
        <p:spPr>
          <a:xfrm flipH="1">
            <a:off x="3810000" y="1056078"/>
            <a:ext cx="1825024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V="1">
            <a:off x="6627512" y="1583882"/>
            <a:ext cx="0" cy="32688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6627512" y="2916602"/>
            <a:ext cx="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V="1">
            <a:off x="6627512" y="4557563"/>
            <a:ext cx="0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3002280" y="2916602"/>
            <a:ext cx="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stCxn id="15" idx="0"/>
            <a:endCxn id="18" idx="2"/>
          </p:cNvCxnSpPr>
          <p:nvPr/>
        </p:nvCxnSpPr>
        <p:spPr>
          <a:xfrm flipH="1" flipV="1">
            <a:off x="3002280" y="2916602"/>
            <a:ext cx="167640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>
            <a:endCxn id="18" idx="2"/>
          </p:cNvCxnSpPr>
          <p:nvPr/>
        </p:nvCxnSpPr>
        <p:spPr>
          <a:xfrm flipV="1">
            <a:off x="1219200" y="2916602"/>
            <a:ext cx="178308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>
            <a:stCxn id="6" idx="0"/>
            <a:endCxn id="13" idx="2"/>
          </p:cNvCxnSpPr>
          <p:nvPr/>
        </p:nvCxnSpPr>
        <p:spPr>
          <a:xfrm flipV="1">
            <a:off x="2988583" y="4557563"/>
            <a:ext cx="3638929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0"/>
          <p:cNvCxnSpPr>
            <a:stCxn id="11" idx="0"/>
            <a:endCxn id="13" idx="2"/>
          </p:cNvCxnSpPr>
          <p:nvPr/>
        </p:nvCxnSpPr>
        <p:spPr>
          <a:xfrm flipV="1">
            <a:off x="4131583" y="4557563"/>
            <a:ext cx="2495929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>
            <a:stCxn id="7" idx="0"/>
            <a:endCxn id="13" idx="2"/>
          </p:cNvCxnSpPr>
          <p:nvPr/>
        </p:nvCxnSpPr>
        <p:spPr>
          <a:xfrm flipV="1">
            <a:off x="5274583" y="4557563"/>
            <a:ext cx="1352929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>
            <a:stCxn id="9" idx="0"/>
            <a:endCxn id="13" idx="2"/>
          </p:cNvCxnSpPr>
          <p:nvPr/>
        </p:nvCxnSpPr>
        <p:spPr>
          <a:xfrm flipH="1" flipV="1">
            <a:off x="6627512" y="4557563"/>
            <a:ext cx="1571608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>
            <a:stCxn id="13" idx="0"/>
            <a:endCxn id="18" idx="3"/>
          </p:cNvCxnSpPr>
          <p:nvPr/>
        </p:nvCxnSpPr>
        <p:spPr>
          <a:xfrm flipH="1" flipV="1">
            <a:off x="3810000" y="2413682"/>
            <a:ext cx="2817512" cy="108827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35" name="Rounded Rectangle 34"/>
          <p:cNvSpPr/>
          <p:nvPr/>
        </p:nvSpPr>
        <p:spPr>
          <a:xfrm>
            <a:off x="228600" y="5548163"/>
            <a:ext cx="1805940" cy="75224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Citations, warnings, or arrests for providing alcohol to underage persons.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199" y="528274"/>
            <a:ext cx="1234441" cy="58940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reports of alcohol availability in home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199" y="1910762"/>
            <a:ext cx="1234441" cy="58940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reports of provisions of alcohol by adults, not their parents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199" y="3502926"/>
            <a:ext cx="1234441" cy="82603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 public information pamphlets and PSAs concerning legal risks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199" y="4433396"/>
            <a:ext cx="1234441" cy="82603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counts of news stories about legal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Example as it looked</a:t>
            </a:r>
            <a:br>
              <a:rPr lang="en-US" b="1" dirty="0" smtClean="0"/>
            </a:br>
            <a:r>
              <a:rPr lang="en-US" b="1" dirty="0" smtClean="0"/>
              <a:t>at the time…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304800"/>
          <a:ext cx="97536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Acrobat Document" r:id="rId3" imgW="8020016" imgH="5667172" progId="AcroExch.Document.7">
                  <p:embed/>
                </p:oleObj>
              </mc:Choice>
              <mc:Fallback>
                <p:oleObj name="Acrobat Document" r:id="rId3" imgW="8020016" imgH="56671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7536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5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ewSPFGraphic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629400" cy="561181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A9BF0-A1EB-40AE-BD99-121C642519C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Acrobat Document" r:id="rId3" imgW="8020016" imgH="5667172" progId="AcroExch.Document.7">
                  <p:embed/>
                </p:oleObj>
              </mc:Choice>
              <mc:Fallback>
                <p:oleObj name="Acrobat Document" r:id="rId3" imgW="8020016" imgH="56671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Acrobat Document" r:id="rId3" imgW="8020016" imgH="5667172" progId="AcroExch.Document.7">
                  <p:embed/>
                </p:oleObj>
              </mc:Choice>
              <mc:Fallback>
                <p:oleObj name="Acrobat Document" r:id="rId3" imgW="8020016" imgH="56671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Acrobat Document" r:id="rId3" imgW="8020016" imgH="5667172" progId="AcroExch.Document.7">
                  <p:embed/>
                </p:oleObj>
              </mc:Choice>
              <mc:Fallback>
                <p:oleObj name="Acrobat Document" r:id="rId3" imgW="8020016" imgH="56671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6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b="1" smtClean="0"/>
              <a:t>Key Elements of the Approach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3000" dirty="0" smtClean="0"/>
              <a:t>Clarifies partnership of science and practice:</a:t>
            </a:r>
          </a:p>
          <a:p>
            <a:pPr lvl="1">
              <a:spcAft>
                <a:spcPts val="800"/>
              </a:spcAft>
            </a:pPr>
            <a:r>
              <a:rPr lang="en-US" sz="2600" dirty="0" smtClean="0"/>
              <a:t>Research prescriptive about </a:t>
            </a:r>
            <a:r>
              <a:rPr lang="en-US" sz="2600" u="sng" dirty="0" smtClean="0"/>
              <a:t>what</a:t>
            </a:r>
            <a:r>
              <a:rPr lang="en-US" sz="2600" dirty="0" smtClean="0"/>
              <a:t> to do</a:t>
            </a:r>
          </a:p>
          <a:p>
            <a:pPr lvl="1">
              <a:spcAft>
                <a:spcPts val="800"/>
              </a:spcAft>
            </a:pPr>
            <a:r>
              <a:rPr lang="en-US" sz="2600" dirty="0" smtClean="0"/>
              <a:t>Local expertise on </a:t>
            </a:r>
            <a:r>
              <a:rPr lang="en-US" sz="2600" u="sng" dirty="0" smtClean="0"/>
              <a:t>how</a:t>
            </a:r>
            <a:r>
              <a:rPr lang="en-US" sz="2600" dirty="0" smtClean="0"/>
              <a:t> to do it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Highly focused on objectives rather than process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Moves quickly through assessment and planning, and gets into action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Focuses on measurable community-level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C354B-E343-419D-B108-8053C976AAFA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Schedule first workgroup meetings at home as soon as your team is available (contact Rick McGaffigan).  </a:t>
            </a:r>
          </a:p>
          <a:p>
            <a:r>
              <a:rPr lang="en-US" dirty="0" smtClean="0"/>
              <a:t>Complete assessment and planning in 2 or 3 meetings by end of January, 2013.</a:t>
            </a:r>
          </a:p>
          <a:p>
            <a:r>
              <a:rPr lang="en-US" dirty="0" smtClean="0"/>
              <a:t>Initiate interventions first quarter of 2013.</a:t>
            </a:r>
          </a:p>
          <a:p>
            <a:r>
              <a:rPr lang="en-US" dirty="0" smtClean="0"/>
              <a:t>We will be available for support</a:t>
            </a:r>
          </a:p>
          <a:p>
            <a:r>
              <a:rPr lang="en-US" dirty="0" smtClean="0"/>
              <a:t>We will be holding webinars and conference calls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Time for Exercise 2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0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Evaluation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will we know that it worked?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Time for Exercise 3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Frequently Asked Questions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4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Reporting and </a:t>
            </a:r>
            <a:br>
              <a:rPr lang="en-US" b="1" dirty="0" smtClean="0"/>
            </a:br>
            <a:r>
              <a:rPr lang="en-US" b="1" dirty="0" smtClean="0"/>
              <a:t>Other Logistics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7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did we get here?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5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838200"/>
            <a:ext cx="77724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hlink"/>
                </a:solidFill>
              </a:rPr>
              <a:t>Pre-condition         </a:t>
            </a:r>
            <a:r>
              <a:rPr lang="en-US" sz="2400" dirty="0" smtClean="0">
                <a:solidFill>
                  <a:schemeClr val="hlink"/>
                </a:solidFill>
              </a:rPr>
              <a:t>    </a:t>
            </a:r>
            <a:r>
              <a:rPr lang="en-US" sz="2400" dirty="0">
                <a:solidFill>
                  <a:schemeClr val="hlink"/>
                </a:solidFill>
              </a:rPr>
              <a:t>Intervention           “Post-condition”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28602" y="2195835"/>
            <a:ext cx="1060450" cy="9874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19364" y="2152973"/>
            <a:ext cx="1684337" cy="1073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76621" y="2152973"/>
            <a:ext cx="1073150" cy="1030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689547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562600" y="2687636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61533" y="3551068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4724400"/>
            <a:ext cx="222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“Black Box”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 smtClean="0"/>
              <a:t>Minutes from planning meetings (already gathering)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Reports from counties and municipalities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Qualitative interviews with key personnel and planners</a:t>
            </a:r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6655"/>
              </p:ext>
            </p:extLst>
          </p:nvPr>
        </p:nvGraphicFramePr>
        <p:xfrm>
          <a:off x="762002" y="685804"/>
          <a:ext cx="7696199" cy="5092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8480"/>
                <a:gridCol w="1258356"/>
                <a:gridCol w="994190"/>
                <a:gridCol w="1038674"/>
                <a:gridCol w="1326499"/>
              </a:tblGrid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RBS Reporting Form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37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Activities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Date(s)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Degree of visibility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 contact list for licensed businesses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alcohol outlets contacted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alcohol outlets agreeing to train staff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RBS training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Visibility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Send out notices that RBS training is available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37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 a news release publicizing the problems that can be addressed by RBS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37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 materials (e.g., table tents) that on-premise outlets can use to educate patrons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563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Degree of visibility: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A:  High visibility  (Appeared in several outlets)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B:  Some visibility (Two or three)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C:  One mention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D:  No visibility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Next Steps…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7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“You've got to be careful if you don't know where you're going because you might not get there”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pPr algn="r"/>
            <a:r>
              <a:rPr lang="en-US" b="1" dirty="0" smtClean="0"/>
              <a:t>Yogi Berra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Thank You!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Introduction to the </a:t>
            </a:r>
            <a:br>
              <a:rPr lang="en-US" b="1" dirty="0" smtClean="0"/>
            </a:br>
            <a:r>
              <a:rPr lang="en-US" b="1" dirty="0" smtClean="0"/>
              <a:t>Logic Models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 noChangeAspect="1"/>
          </p:cNvGrpSpPr>
          <p:nvPr/>
        </p:nvGrpSpPr>
        <p:grpSpPr bwMode="auto">
          <a:xfrm>
            <a:off x="0" y="0"/>
            <a:ext cx="9144000" cy="6826250"/>
            <a:chOff x="0" y="0"/>
            <a:chExt cx="5760" cy="430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319" name="Freeform 6"/>
            <p:cNvSpPr>
              <a:spLocks/>
            </p:cNvSpPr>
            <p:nvPr/>
          </p:nvSpPr>
          <p:spPr bwMode="auto">
            <a:xfrm>
              <a:off x="4" y="2"/>
              <a:ext cx="1021" cy="51"/>
            </a:xfrm>
            <a:custGeom>
              <a:avLst/>
              <a:gdLst>
                <a:gd name="T0" fmla="*/ 1021 w 1021"/>
                <a:gd name="T1" fmla="*/ 0 h 51"/>
                <a:gd name="T2" fmla="*/ 0 w 1021"/>
                <a:gd name="T3" fmla="*/ 1 h 51"/>
                <a:gd name="T4" fmla="*/ 0 w 1021"/>
                <a:gd name="T5" fmla="*/ 51 h 51"/>
                <a:gd name="T6" fmla="*/ 1021 w 1021"/>
                <a:gd name="T7" fmla="*/ 1 h 51"/>
                <a:gd name="T8" fmla="*/ 1021 w 1021"/>
                <a:gd name="T9" fmla="*/ 1 h 51"/>
                <a:gd name="T10" fmla="*/ 1021 w 1021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1"/>
                <a:gd name="T19" fmla="*/ 0 h 51"/>
                <a:gd name="T20" fmla="*/ 1021 w 1021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1" h="51">
                  <a:moveTo>
                    <a:pt x="1021" y="0"/>
                  </a:moveTo>
                  <a:lnTo>
                    <a:pt x="0" y="1"/>
                  </a:lnTo>
                  <a:lnTo>
                    <a:pt x="0" y="51"/>
                  </a:lnTo>
                  <a:lnTo>
                    <a:pt x="1021" y="1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7"/>
            <p:cNvSpPr>
              <a:spLocks/>
            </p:cNvSpPr>
            <p:nvPr/>
          </p:nvSpPr>
          <p:spPr bwMode="auto">
            <a:xfrm>
              <a:off x="4" y="2"/>
              <a:ext cx="2040" cy="101"/>
            </a:xfrm>
            <a:custGeom>
              <a:avLst/>
              <a:gdLst>
                <a:gd name="T0" fmla="*/ 1021 w 2040"/>
                <a:gd name="T1" fmla="*/ 0 h 101"/>
                <a:gd name="T2" fmla="*/ 2040 w 2040"/>
                <a:gd name="T3" fmla="*/ 1 h 101"/>
                <a:gd name="T4" fmla="*/ 0 w 2040"/>
                <a:gd name="T5" fmla="*/ 101 h 101"/>
                <a:gd name="T6" fmla="*/ 0 w 2040"/>
                <a:gd name="T7" fmla="*/ 51 h 101"/>
                <a:gd name="T8" fmla="*/ 1021 w 2040"/>
                <a:gd name="T9" fmla="*/ 1 h 101"/>
                <a:gd name="T10" fmla="*/ 1021 w 2040"/>
                <a:gd name="T11" fmla="*/ 1 h 101"/>
                <a:gd name="T12" fmla="*/ 1021 w 2040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0"/>
                <a:gd name="T22" fmla="*/ 0 h 101"/>
                <a:gd name="T23" fmla="*/ 2040 w 2040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0" h="101">
                  <a:moveTo>
                    <a:pt x="1021" y="0"/>
                  </a:moveTo>
                  <a:lnTo>
                    <a:pt x="2040" y="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1021" y="1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39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8"/>
            <p:cNvSpPr>
              <a:spLocks/>
            </p:cNvSpPr>
            <p:nvPr/>
          </p:nvSpPr>
          <p:spPr bwMode="auto">
            <a:xfrm>
              <a:off x="4" y="2"/>
              <a:ext cx="3061" cy="151"/>
            </a:xfrm>
            <a:custGeom>
              <a:avLst/>
              <a:gdLst>
                <a:gd name="T0" fmla="*/ 2040 w 3061"/>
                <a:gd name="T1" fmla="*/ 0 h 151"/>
                <a:gd name="T2" fmla="*/ 3061 w 3061"/>
                <a:gd name="T3" fmla="*/ 1 h 151"/>
                <a:gd name="T4" fmla="*/ 0 w 3061"/>
                <a:gd name="T5" fmla="*/ 151 h 151"/>
                <a:gd name="T6" fmla="*/ 0 w 3061"/>
                <a:gd name="T7" fmla="*/ 101 h 151"/>
                <a:gd name="T8" fmla="*/ 2040 w 3061"/>
                <a:gd name="T9" fmla="*/ 1 h 151"/>
                <a:gd name="T10" fmla="*/ 2040 w 3061"/>
                <a:gd name="T11" fmla="*/ 1 h 151"/>
                <a:gd name="T12" fmla="*/ 2040 w 3061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61"/>
                <a:gd name="T22" fmla="*/ 0 h 151"/>
                <a:gd name="T23" fmla="*/ 3061 w 3061"/>
                <a:gd name="T24" fmla="*/ 151 h 1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61" h="151">
                  <a:moveTo>
                    <a:pt x="2040" y="0"/>
                  </a:moveTo>
                  <a:lnTo>
                    <a:pt x="3061" y="1"/>
                  </a:lnTo>
                  <a:lnTo>
                    <a:pt x="0" y="151"/>
                  </a:lnTo>
                  <a:lnTo>
                    <a:pt x="0" y="101"/>
                  </a:lnTo>
                  <a:lnTo>
                    <a:pt x="2040" y="1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3F6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9"/>
            <p:cNvSpPr>
              <a:spLocks/>
            </p:cNvSpPr>
            <p:nvPr/>
          </p:nvSpPr>
          <p:spPr bwMode="auto">
            <a:xfrm>
              <a:off x="4" y="2"/>
              <a:ext cx="4080" cy="201"/>
            </a:xfrm>
            <a:custGeom>
              <a:avLst/>
              <a:gdLst>
                <a:gd name="T0" fmla="*/ 3061 w 4080"/>
                <a:gd name="T1" fmla="*/ 0 h 201"/>
                <a:gd name="T2" fmla="*/ 4080 w 4080"/>
                <a:gd name="T3" fmla="*/ 1 h 201"/>
                <a:gd name="T4" fmla="*/ 0 w 4080"/>
                <a:gd name="T5" fmla="*/ 201 h 201"/>
                <a:gd name="T6" fmla="*/ 0 w 4080"/>
                <a:gd name="T7" fmla="*/ 151 h 201"/>
                <a:gd name="T8" fmla="*/ 3061 w 4080"/>
                <a:gd name="T9" fmla="*/ 1 h 201"/>
                <a:gd name="T10" fmla="*/ 3061 w 4080"/>
                <a:gd name="T11" fmla="*/ 1 h 201"/>
                <a:gd name="T12" fmla="*/ 3061 w 4080"/>
                <a:gd name="T13" fmla="*/ 0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0"/>
                <a:gd name="T22" fmla="*/ 0 h 201"/>
                <a:gd name="T23" fmla="*/ 4080 w 4080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0" h="201">
                  <a:moveTo>
                    <a:pt x="3061" y="0"/>
                  </a:moveTo>
                  <a:lnTo>
                    <a:pt x="4080" y="1"/>
                  </a:lnTo>
                  <a:lnTo>
                    <a:pt x="0" y="201"/>
                  </a:lnTo>
                  <a:lnTo>
                    <a:pt x="0" y="151"/>
                  </a:lnTo>
                  <a:lnTo>
                    <a:pt x="3061" y="1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437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0"/>
            <p:cNvSpPr>
              <a:spLocks/>
            </p:cNvSpPr>
            <p:nvPr/>
          </p:nvSpPr>
          <p:spPr bwMode="auto">
            <a:xfrm>
              <a:off x="4" y="2"/>
              <a:ext cx="5101" cy="251"/>
            </a:xfrm>
            <a:custGeom>
              <a:avLst/>
              <a:gdLst>
                <a:gd name="T0" fmla="*/ 4080 w 5101"/>
                <a:gd name="T1" fmla="*/ 0 h 251"/>
                <a:gd name="T2" fmla="*/ 5101 w 5101"/>
                <a:gd name="T3" fmla="*/ 1 h 251"/>
                <a:gd name="T4" fmla="*/ 0 w 5101"/>
                <a:gd name="T5" fmla="*/ 251 h 251"/>
                <a:gd name="T6" fmla="*/ 0 w 5101"/>
                <a:gd name="T7" fmla="*/ 201 h 251"/>
                <a:gd name="T8" fmla="*/ 4080 w 5101"/>
                <a:gd name="T9" fmla="*/ 1 h 251"/>
                <a:gd name="T10" fmla="*/ 4080 w 5101"/>
                <a:gd name="T11" fmla="*/ 1 h 251"/>
                <a:gd name="T12" fmla="*/ 4080 w 5101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01"/>
                <a:gd name="T22" fmla="*/ 0 h 251"/>
                <a:gd name="T23" fmla="*/ 5101 w 5101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01" h="251">
                  <a:moveTo>
                    <a:pt x="4080" y="0"/>
                  </a:moveTo>
                  <a:lnTo>
                    <a:pt x="5101" y="1"/>
                  </a:lnTo>
                  <a:lnTo>
                    <a:pt x="0" y="251"/>
                  </a:lnTo>
                  <a:lnTo>
                    <a:pt x="0" y="201"/>
                  </a:lnTo>
                  <a:lnTo>
                    <a:pt x="4080" y="1"/>
                  </a:lnTo>
                  <a:lnTo>
                    <a:pt x="4080" y="0"/>
                  </a:lnTo>
                  <a:close/>
                </a:path>
              </a:pathLst>
            </a:custGeom>
            <a:solidFill>
              <a:srgbClr val="497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1"/>
            <p:cNvSpPr>
              <a:spLocks/>
            </p:cNvSpPr>
            <p:nvPr/>
          </p:nvSpPr>
          <p:spPr bwMode="auto">
            <a:xfrm>
              <a:off x="4" y="2"/>
              <a:ext cx="5735" cy="303"/>
            </a:xfrm>
            <a:custGeom>
              <a:avLst/>
              <a:gdLst>
                <a:gd name="T0" fmla="*/ 5101 w 5735"/>
                <a:gd name="T1" fmla="*/ 0 h 303"/>
                <a:gd name="T2" fmla="*/ 5735 w 5735"/>
                <a:gd name="T3" fmla="*/ 1 h 303"/>
                <a:gd name="T4" fmla="*/ 5735 w 5735"/>
                <a:gd name="T5" fmla="*/ 20 h 303"/>
                <a:gd name="T6" fmla="*/ 0 w 5735"/>
                <a:gd name="T7" fmla="*/ 303 h 303"/>
                <a:gd name="T8" fmla="*/ 0 w 5735"/>
                <a:gd name="T9" fmla="*/ 251 h 303"/>
                <a:gd name="T10" fmla="*/ 5101 w 5735"/>
                <a:gd name="T11" fmla="*/ 1 h 303"/>
                <a:gd name="T12" fmla="*/ 5101 w 5735"/>
                <a:gd name="T13" fmla="*/ 1 h 303"/>
                <a:gd name="T14" fmla="*/ 5101 w 5735"/>
                <a:gd name="T15" fmla="*/ 0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35"/>
                <a:gd name="T25" fmla="*/ 0 h 303"/>
                <a:gd name="T26" fmla="*/ 5735 w 5735"/>
                <a:gd name="T27" fmla="*/ 303 h 3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35" h="303">
                  <a:moveTo>
                    <a:pt x="5101" y="0"/>
                  </a:moveTo>
                  <a:lnTo>
                    <a:pt x="5735" y="1"/>
                  </a:lnTo>
                  <a:lnTo>
                    <a:pt x="5735" y="20"/>
                  </a:lnTo>
                  <a:lnTo>
                    <a:pt x="0" y="303"/>
                  </a:lnTo>
                  <a:lnTo>
                    <a:pt x="0" y="251"/>
                  </a:lnTo>
                  <a:lnTo>
                    <a:pt x="5101" y="1"/>
                  </a:lnTo>
                  <a:lnTo>
                    <a:pt x="5101" y="0"/>
                  </a:lnTo>
                  <a:close/>
                </a:path>
              </a:pathLst>
            </a:custGeom>
            <a:solidFill>
              <a:srgbClr val="507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2"/>
            <p:cNvSpPr>
              <a:spLocks/>
            </p:cNvSpPr>
            <p:nvPr/>
          </p:nvSpPr>
          <p:spPr bwMode="auto">
            <a:xfrm>
              <a:off x="4" y="22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1 h 333"/>
                <a:gd name="T4" fmla="*/ 0 w 5735"/>
                <a:gd name="T5" fmla="*/ 333 h 333"/>
                <a:gd name="T6" fmla="*/ 0 w 5735"/>
                <a:gd name="T7" fmla="*/ 283 h 333"/>
                <a:gd name="T8" fmla="*/ 5735 w 5735"/>
                <a:gd name="T9" fmla="*/ 0 h 333"/>
                <a:gd name="T10" fmla="*/ 5735 w 5735"/>
                <a:gd name="T11" fmla="*/ 0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1"/>
                  </a:lnTo>
                  <a:lnTo>
                    <a:pt x="0" y="333"/>
                  </a:lnTo>
                  <a:lnTo>
                    <a:pt x="0" y="283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558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3"/>
            <p:cNvSpPr>
              <a:spLocks/>
            </p:cNvSpPr>
            <p:nvPr/>
          </p:nvSpPr>
          <p:spPr bwMode="auto">
            <a:xfrm>
              <a:off x="4" y="73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49 h 330"/>
                <a:gd name="T4" fmla="*/ 0 w 5735"/>
                <a:gd name="T5" fmla="*/ 330 h 330"/>
                <a:gd name="T6" fmla="*/ 0 w 5735"/>
                <a:gd name="T7" fmla="*/ 282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49"/>
                  </a:lnTo>
                  <a:lnTo>
                    <a:pt x="0" y="330"/>
                  </a:lnTo>
                  <a:lnTo>
                    <a:pt x="0" y="282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5A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4"/>
            <p:cNvSpPr>
              <a:spLocks/>
            </p:cNvSpPr>
            <p:nvPr/>
          </p:nvSpPr>
          <p:spPr bwMode="auto">
            <a:xfrm>
              <a:off x="4" y="122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0 h 333"/>
                <a:gd name="T4" fmla="*/ 0 w 5735"/>
                <a:gd name="T5" fmla="*/ 333 h 333"/>
                <a:gd name="T6" fmla="*/ 0 w 5735"/>
                <a:gd name="T7" fmla="*/ 281 h 333"/>
                <a:gd name="T8" fmla="*/ 5735 w 5735"/>
                <a:gd name="T9" fmla="*/ 0 h 333"/>
                <a:gd name="T10" fmla="*/ 5735 w 5735"/>
                <a:gd name="T11" fmla="*/ 0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0"/>
                  </a:lnTo>
                  <a:lnTo>
                    <a:pt x="0" y="333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5F8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5"/>
            <p:cNvSpPr>
              <a:spLocks/>
            </p:cNvSpPr>
            <p:nvPr/>
          </p:nvSpPr>
          <p:spPr bwMode="auto">
            <a:xfrm>
              <a:off x="4" y="172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3 h 333"/>
                <a:gd name="T4" fmla="*/ 0 w 5735"/>
                <a:gd name="T5" fmla="*/ 333 h 333"/>
                <a:gd name="T6" fmla="*/ 0 w 5735"/>
                <a:gd name="T7" fmla="*/ 283 h 333"/>
                <a:gd name="T8" fmla="*/ 5735 w 5735"/>
                <a:gd name="T9" fmla="*/ 0 h 333"/>
                <a:gd name="T10" fmla="*/ 5735 w 5735"/>
                <a:gd name="T11" fmla="*/ 0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3"/>
                  </a:lnTo>
                  <a:lnTo>
                    <a:pt x="0" y="333"/>
                  </a:lnTo>
                  <a:lnTo>
                    <a:pt x="0" y="283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64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6"/>
            <p:cNvSpPr>
              <a:spLocks/>
            </p:cNvSpPr>
            <p:nvPr/>
          </p:nvSpPr>
          <p:spPr bwMode="auto">
            <a:xfrm>
              <a:off x="4" y="22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6A9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7"/>
            <p:cNvSpPr>
              <a:spLocks/>
            </p:cNvSpPr>
            <p:nvPr/>
          </p:nvSpPr>
          <p:spPr bwMode="auto">
            <a:xfrm>
              <a:off x="4" y="273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0 h 332"/>
                <a:gd name="T4" fmla="*/ 0 w 5735"/>
                <a:gd name="T5" fmla="*/ 332 h 332"/>
                <a:gd name="T6" fmla="*/ 0 w 5735"/>
                <a:gd name="T7" fmla="*/ 282 h 332"/>
                <a:gd name="T8" fmla="*/ 5735 w 5735"/>
                <a:gd name="T9" fmla="*/ 2 h 332"/>
                <a:gd name="T10" fmla="*/ 5735 w 5735"/>
                <a:gd name="T11" fmla="*/ 2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0"/>
                  </a:lnTo>
                  <a:lnTo>
                    <a:pt x="0" y="332"/>
                  </a:lnTo>
                  <a:lnTo>
                    <a:pt x="0" y="282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6F9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8"/>
            <p:cNvSpPr>
              <a:spLocks/>
            </p:cNvSpPr>
            <p:nvPr/>
          </p:nvSpPr>
          <p:spPr bwMode="auto">
            <a:xfrm>
              <a:off x="4" y="323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2 h 332"/>
                <a:gd name="T4" fmla="*/ 0 w 5735"/>
                <a:gd name="T5" fmla="*/ 332 h 332"/>
                <a:gd name="T6" fmla="*/ 0 w 5735"/>
                <a:gd name="T7" fmla="*/ 282 h 332"/>
                <a:gd name="T8" fmla="*/ 5735 w 5735"/>
                <a:gd name="T9" fmla="*/ 0 h 332"/>
                <a:gd name="T10" fmla="*/ 5735 w 5735"/>
                <a:gd name="T11" fmla="*/ 0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2"/>
                  </a:lnTo>
                  <a:lnTo>
                    <a:pt x="0" y="332"/>
                  </a:lnTo>
                  <a:lnTo>
                    <a:pt x="0" y="282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749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9"/>
            <p:cNvSpPr>
              <a:spLocks/>
            </p:cNvSpPr>
            <p:nvPr/>
          </p:nvSpPr>
          <p:spPr bwMode="auto">
            <a:xfrm>
              <a:off x="4" y="373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2 h 332"/>
                <a:gd name="T4" fmla="*/ 0 w 5735"/>
                <a:gd name="T5" fmla="*/ 332 h 332"/>
                <a:gd name="T6" fmla="*/ 0 w 5735"/>
                <a:gd name="T7" fmla="*/ 282 h 332"/>
                <a:gd name="T8" fmla="*/ 5735 w 5735"/>
                <a:gd name="T9" fmla="*/ 2 h 332"/>
                <a:gd name="T10" fmla="*/ 5735 w 5735"/>
                <a:gd name="T11" fmla="*/ 2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2"/>
                  </a:lnTo>
                  <a:lnTo>
                    <a:pt x="0" y="332"/>
                  </a:lnTo>
                  <a:lnTo>
                    <a:pt x="0" y="282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799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0"/>
            <p:cNvSpPr>
              <a:spLocks/>
            </p:cNvSpPr>
            <p:nvPr/>
          </p:nvSpPr>
          <p:spPr bwMode="auto">
            <a:xfrm>
              <a:off x="4" y="42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7E9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1"/>
            <p:cNvSpPr>
              <a:spLocks/>
            </p:cNvSpPr>
            <p:nvPr/>
          </p:nvSpPr>
          <p:spPr bwMode="auto">
            <a:xfrm>
              <a:off x="4" y="47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83A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2"/>
            <p:cNvSpPr>
              <a:spLocks/>
            </p:cNvSpPr>
            <p:nvPr/>
          </p:nvSpPr>
          <p:spPr bwMode="auto">
            <a:xfrm>
              <a:off x="4" y="525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88A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3"/>
            <p:cNvSpPr>
              <a:spLocks/>
            </p:cNvSpPr>
            <p:nvPr/>
          </p:nvSpPr>
          <p:spPr bwMode="auto">
            <a:xfrm>
              <a:off x="4" y="573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2 h 333"/>
                <a:gd name="T4" fmla="*/ 0 w 5735"/>
                <a:gd name="T5" fmla="*/ 333 h 333"/>
                <a:gd name="T6" fmla="*/ 0 w 5735"/>
                <a:gd name="T7" fmla="*/ 282 h 333"/>
                <a:gd name="T8" fmla="*/ 5735 w 5735"/>
                <a:gd name="T9" fmla="*/ 2 h 333"/>
                <a:gd name="T10" fmla="*/ 5735 w 5735"/>
                <a:gd name="T11" fmla="*/ 2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2"/>
                  </a:lnTo>
                  <a:lnTo>
                    <a:pt x="0" y="333"/>
                  </a:lnTo>
                  <a:lnTo>
                    <a:pt x="0" y="282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8DA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4"/>
            <p:cNvSpPr>
              <a:spLocks/>
            </p:cNvSpPr>
            <p:nvPr/>
          </p:nvSpPr>
          <p:spPr bwMode="auto">
            <a:xfrm>
              <a:off x="4" y="625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2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2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92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5"/>
            <p:cNvSpPr>
              <a:spLocks/>
            </p:cNvSpPr>
            <p:nvPr/>
          </p:nvSpPr>
          <p:spPr bwMode="auto">
            <a:xfrm>
              <a:off x="4" y="677"/>
              <a:ext cx="5735" cy="329"/>
            </a:xfrm>
            <a:custGeom>
              <a:avLst/>
              <a:gdLst>
                <a:gd name="T0" fmla="*/ 5733 w 5735"/>
                <a:gd name="T1" fmla="*/ 0 h 329"/>
                <a:gd name="T2" fmla="*/ 5735 w 5735"/>
                <a:gd name="T3" fmla="*/ 48 h 329"/>
                <a:gd name="T4" fmla="*/ 0 w 5735"/>
                <a:gd name="T5" fmla="*/ 329 h 329"/>
                <a:gd name="T6" fmla="*/ 0 w 5735"/>
                <a:gd name="T7" fmla="*/ 279 h 329"/>
                <a:gd name="T8" fmla="*/ 5735 w 5735"/>
                <a:gd name="T9" fmla="*/ 0 h 329"/>
                <a:gd name="T10" fmla="*/ 5735 w 5735"/>
                <a:gd name="T11" fmla="*/ 0 h 329"/>
                <a:gd name="T12" fmla="*/ 5733 w 5735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29"/>
                <a:gd name="T23" fmla="*/ 5735 w 5735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29">
                  <a:moveTo>
                    <a:pt x="5733" y="0"/>
                  </a:moveTo>
                  <a:lnTo>
                    <a:pt x="5735" y="48"/>
                  </a:lnTo>
                  <a:lnTo>
                    <a:pt x="0" y="329"/>
                  </a:lnTo>
                  <a:lnTo>
                    <a:pt x="0" y="279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97B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6"/>
            <p:cNvSpPr>
              <a:spLocks/>
            </p:cNvSpPr>
            <p:nvPr/>
          </p:nvSpPr>
          <p:spPr bwMode="auto">
            <a:xfrm>
              <a:off x="4" y="725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9CB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7"/>
            <p:cNvSpPr>
              <a:spLocks/>
            </p:cNvSpPr>
            <p:nvPr/>
          </p:nvSpPr>
          <p:spPr bwMode="auto">
            <a:xfrm>
              <a:off x="4" y="775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2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2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A2B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8"/>
            <p:cNvSpPr>
              <a:spLocks/>
            </p:cNvSpPr>
            <p:nvPr/>
          </p:nvSpPr>
          <p:spPr bwMode="auto">
            <a:xfrm>
              <a:off x="4" y="82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79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79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A9B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29"/>
            <p:cNvSpPr>
              <a:spLocks/>
            </p:cNvSpPr>
            <p:nvPr/>
          </p:nvSpPr>
          <p:spPr bwMode="auto">
            <a:xfrm>
              <a:off x="4" y="87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AFC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0"/>
            <p:cNvSpPr>
              <a:spLocks/>
            </p:cNvSpPr>
            <p:nvPr/>
          </p:nvSpPr>
          <p:spPr bwMode="auto">
            <a:xfrm>
              <a:off x="4" y="925"/>
              <a:ext cx="5735" cy="333"/>
            </a:xfrm>
            <a:custGeom>
              <a:avLst/>
              <a:gdLst>
                <a:gd name="T0" fmla="*/ 5733 w 5735"/>
                <a:gd name="T1" fmla="*/ 0 h 333"/>
                <a:gd name="T2" fmla="*/ 5735 w 5735"/>
                <a:gd name="T3" fmla="*/ 52 h 333"/>
                <a:gd name="T4" fmla="*/ 0 w 5735"/>
                <a:gd name="T5" fmla="*/ 333 h 333"/>
                <a:gd name="T6" fmla="*/ 0 w 5735"/>
                <a:gd name="T7" fmla="*/ 283 h 333"/>
                <a:gd name="T8" fmla="*/ 5735 w 5735"/>
                <a:gd name="T9" fmla="*/ 2 h 333"/>
                <a:gd name="T10" fmla="*/ 5735 w 5735"/>
                <a:gd name="T11" fmla="*/ 2 h 333"/>
                <a:gd name="T12" fmla="*/ 5733 w 5735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3"/>
                <a:gd name="T23" fmla="*/ 5735 w 5735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3">
                  <a:moveTo>
                    <a:pt x="5733" y="0"/>
                  </a:moveTo>
                  <a:lnTo>
                    <a:pt x="5735" y="52"/>
                  </a:lnTo>
                  <a:lnTo>
                    <a:pt x="0" y="333"/>
                  </a:lnTo>
                  <a:lnTo>
                    <a:pt x="0" y="283"/>
                  </a:lnTo>
                  <a:lnTo>
                    <a:pt x="5735" y="2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B3C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1"/>
            <p:cNvSpPr>
              <a:spLocks/>
            </p:cNvSpPr>
            <p:nvPr/>
          </p:nvSpPr>
          <p:spPr bwMode="auto">
            <a:xfrm>
              <a:off x="4" y="977"/>
              <a:ext cx="5735" cy="329"/>
            </a:xfrm>
            <a:custGeom>
              <a:avLst/>
              <a:gdLst>
                <a:gd name="T0" fmla="*/ 5733 w 5735"/>
                <a:gd name="T1" fmla="*/ 0 h 329"/>
                <a:gd name="T2" fmla="*/ 5735 w 5735"/>
                <a:gd name="T3" fmla="*/ 50 h 329"/>
                <a:gd name="T4" fmla="*/ 0 w 5735"/>
                <a:gd name="T5" fmla="*/ 329 h 329"/>
                <a:gd name="T6" fmla="*/ 0 w 5735"/>
                <a:gd name="T7" fmla="*/ 281 h 329"/>
                <a:gd name="T8" fmla="*/ 5735 w 5735"/>
                <a:gd name="T9" fmla="*/ 0 h 329"/>
                <a:gd name="T10" fmla="*/ 5735 w 5735"/>
                <a:gd name="T11" fmla="*/ 0 h 329"/>
                <a:gd name="T12" fmla="*/ 5733 w 5735"/>
                <a:gd name="T13" fmla="*/ 0 h 3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29"/>
                <a:gd name="T23" fmla="*/ 5735 w 5735"/>
                <a:gd name="T24" fmla="*/ 329 h 3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29">
                  <a:moveTo>
                    <a:pt x="5733" y="0"/>
                  </a:moveTo>
                  <a:lnTo>
                    <a:pt x="5735" y="50"/>
                  </a:lnTo>
                  <a:lnTo>
                    <a:pt x="0" y="329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B6C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2"/>
            <p:cNvSpPr>
              <a:spLocks/>
            </p:cNvSpPr>
            <p:nvPr/>
          </p:nvSpPr>
          <p:spPr bwMode="auto">
            <a:xfrm>
              <a:off x="4" y="102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79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79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BDC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3"/>
            <p:cNvSpPr>
              <a:spLocks/>
            </p:cNvSpPr>
            <p:nvPr/>
          </p:nvSpPr>
          <p:spPr bwMode="auto">
            <a:xfrm>
              <a:off x="4" y="1077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1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1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C3D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4"/>
            <p:cNvSpPr>
              <a:spLocks/>
            </p:cNvSpPr>
            <p:nvPr/>
          </p:nvSpPr>
          <p:spPr bwMode="auto">
            <a:xfrm>
              <a:off x="4" y="1128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C7D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5"/>
            <p:cNvSpPr>
              <a:spLocks/>
            </p:cNvSpPr>
            <p:nvPr/>
          </p:nvSpPr>
          <p:spPr bwMode="auto">
            <a:xfrm>
              <a:off x="4" y="1178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0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CDD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6"/>
            <p:cNvSpPr>
              <a:spLocks/>
            </p:cNvSpPr>
            <p:nvPr/>
          </p:nvSpPr>
          <p:spPr bwMode="auto">
            <a:xfrm>
              <a:off x="4" y="1227"/>
              <a:ext cx="5735" cy="332"/>
            </a:xfrm>
            <a:custGeom>
              <a:avLst/>
              <a:gdLst>
                <a:gd name="T0" fmla="*/ 5733 w 5735"/>
                <a:gd name="T1" fmla="*/ 0 h 332"/>
                <a:gd name="T2" fmla="*/ 5735 w 5735"/>
                <a:gd name="T3" fmla="*/ 51 h 332"/>
                <a:gd name="T4" fmla="*/ 0 w 5735"/>
                <a:gd name="T5" fmla="*/ 332 h 332"/>
                <a:gd name="T6" fmla="*/ 0 w 5735"/>
                <a:gd name="T7" fmla="*/ 281 h 332"/>
                <a:gd name="T8" fmla="*/ 5735 w 5735"/>
                <a:gd name="T9" fmla="*/ 1 h 332"/>
                <a:gd name="T10" fmla="*/ 5735 w 5735"/>
                <a:gd name="T11" fmla="*/ 1 h 332"/>
                <a:gd name="T12" fmla="*/ 5733 w 5735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2"/>
                <a:gd name="T23" fmla="*/ 5735 w 57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2">
                  <a:moveTo>
                    <a:pt x="5733" y="0"/>
                  </a:moveTo>
                  <a:lnTo>
                    <a:pt x="5735" y="51"/>
                  </a:lnTo>
                  <a:lnTo>
                    <a:pt x="0" y="332"/>
                  </a:lnTo>
                  <a:lnTo>
                    <a:pt x="0" y="281"/>
                  </a:lnTo>
                  <a:lnTo>
                    <a:pt x="5735" y="1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D3D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7"/>
            <p:cNvSpPr>
              <a:spLocks/>
            </p:cNvSpPr>
            <p:nvPr/>
          </p:nvSpPr>
          <p:spPr bwMode="auto">
            <a:xfrm>
              <a:off x="4" y="1278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D7E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8"/>
            <p:cNvSpPr>
              <a:spLocks/>
            </p:cNvSpPr>
            <p:nvPr/>
          </p:nvSpPr>
          <p:spPr bwMode="auto">
            <a:xfrm>
              <a:off x="4" y="1328"/>
              <a:ext cx="5735" cy="331"/>
            </a:xfrm>
            <a:custGeom>
              <a:avLst/>
              <a:gdLst>
                <a:gd name="T0" fmla="*/ 5733 w 5735"/>
                <a:gd name="T1" fmla="*/ 0 h 331"/>
                <a:gd name="T2" fmla="*/ 5735 w 5735"/>
                <a:gd name="T3" fmla="*/ 50 h 331"/>
                <a:gd name="T4" fmla="*/ 0 w 5735"/>
                <a:gd name="T5" fmla="*/ 331 h 331"/>
                <a:gd name="T6" fmla="*/ 0 w 5735"/>
                <a:gd name="T7" fmla="*/ 281 h 331"/>
                <a:gd name="T8" fmla="*/ 5735 w 5735"/>
                <a:gd name="T9" fmla="*/ 0 h 331"/>
                <a:gd name="T10" fmla="*/ 5735 w 5735"/>
                <a:gd name="T11" fmla="*/ 0 h 331"/>
                <a:gd name="T12" fmla="*/ 5733 w 5735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1"/>
                <a:gd name="T23" fmla="*/ 5735 w 5735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1">
                  <a:moveTo>
                    <a:pt x="5733" y="0"/>
                  </a:moveTo>
                  <a:lnTo>
                    <a:pt x="5735" y="50"/>
                  </a:lnTo>
                  <a:lnTo>
                    <a:pt x="0" y="331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DDE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9"/>
            <p:cNvSpPr>
              <a:spLocks/>
            </p:cNvSpPr>
            <p:nvPr/>
          </p:nvSpPr>
          <p:spPr bwMode="auto">
            <a:xfrm>
              <a:off x="4" y="1378"/>
              <a:ext cx="5735" cy="330"/>
            </a:xfrm>
            <a:custGeom>
              <a:avLst/>
              <a:gdLst>
                <a:gd name="T0" fmla="*/ 5733 w 5735"/>
                <a:gd name="T1" fmla="*/ 0 h 330"/>
                <a:gd name="T2" fmla="*/ 5735 w 5735"/>
                <a:gd name="T3" fmla="*/ 50 h 330"/>
                <a:gd name="T4" fmla="*/ 0 w 5735"/>
                <a:gd name="T5" fmla="*/ 330 h 330"/>
                <a:gd name="T6" fmla="*/ 0 w 5735"/>
                <a:gd name="T7" fmla="*/ 281 h 330"/>
                <a:gd name="T8" fmla="*/ 5735 w 5735"/>
                <a:gd name="T9" fmla="*/ 0 h 330"/>
                <a:gd name="T10" fmla="*/ 5735 w 5735"/>
                <a:gd name="T11" fmla="*/ 0 h 330"/>
                <a:gd name="T12" fmla="*/ 5733 w 5735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5"/>
                <a:gd name="T22" fmla="*/ 0 h 330"/>
                <a:gd name="T23" fmla="*/ 5735 w 5735"/>
                <a:gd name="T24" fmla="*/ 330 h 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5" h="330">
                  <a:moveTo>
                    <a:pt x="5733" y="0"/>
                  </a:moveTo>
                  <a:lnTo>
                    <a:pt x="5735" y="50"/>
                  </a:lnTo>
                  <a:lnTo>
                    <a:pt x="0" y="330"/>
                  </a:lnTo>
                  <a:lnTo>
                    <a:pt x="0" y="281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E1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0"/>
            <p:cNvSpPr>
              <a:spLocks/>
            </p:cNvSpPr>
            <p:nvPr/>
          </p:nvSpPr>
          <p:spPr bwMode="auto">
            <a:xfrm>
              <a:off x="4" y="1428"/>
              <a:ext cx="5735" cy="302"/>
            </a:xfrm>
            <a:custGeom>
              <a:avLst/>
              <a:gdLst>
                <a:gd name="T0" fmla="*/ 5733 w 5735"/>
                <a:gd name="T1" fmla="*/ 0 h 302"/>
                <a:gd name="T2" fmla="*/ 5735 w 5735"/>
                <a:gd name="T3" fmla="*/ 52 h 302"/>
                <a:gd name="T4" fmla="*/ 601 w 5735"/>
                <a:gd name="T5" fmla="*/ 302 h 302"/>
                <a:gd name="T6" fmla="*/ 0 w 5735"/>
                <a:gd name="T7" fmla="*/ 302 h 302"/>
                <a:gd name="T8" fmla="*/ 0 w 5735"/>
                <a:gd name="T9" fmla="*/ 280 h 302"/>
                <a:gd name="T10" fmla="*/ 5735 w 5735"/>
                <a:gd name="T11" fmla="*/ 0 h 302"/>
                <a:gd name="T12" fmla="*/ 5735 w 5735"/>
                <a:gd name="T13" fmla="*/ 0 h 302"/>
                <a:gd name="T14" fmla="*/ 5733 w 5735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35"/>
                <a:gd name="T25" fmla="*/ 0 h 302"/>
                <a:gd name="T26" fmla="*/ 5735 w 5735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35" h="302">
                  <a:moveTo>
                    <a:pt x="5733" y="0"/>
                  </a:moveTo>
                  <a:lnTo>
                    <a:pt x="5735" y="52"/>
                  </a:lnTo>
                  <a:lnTo>
                    <a:pt x="601" y="302"/>
                  </a:lnTo>
                  <a:lnTo>
                    <a:pt x="0" y="302"/>
                  </a:lnTo>
                  <a:lnTo>
                    <a:pt x="0" y="280"/>
                  </a:lnTo>
                  <a:lnTo>
                    <a:pt x="5735" y="0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rgbClr val="E7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1"/>
            <p:cNvSpPr>
              <a:spLocks/>
            </p:cNvSpPr>
            <p:nvPr/>
          </p:nvSpPr>
          <p:spPr bwMode="auto">
            <a:xfrm>
              <a:off x="605" y="1478"/>
              <a:ext cx="5134" cy="252"/>
            </a:xfrm>
            <a:custGeom>
              <a:avLst/>
              <a:gdLst>
                <a:gd name="T0" fmla="*/ 5132 w 5134"/>
                <a:gd name="T1" fmla="*/ 0 h 252"/>
                <a:gd name="T2" fmla="*/ 5134 w 5134"/>
                <a:gd name="T3" fmla="*/ 52 h 252"/>
                <a:gd name="T4" fmla="*/ 1021 w 5134"/>
                <a:gd name="T5" fmla="*/ 252 h 252"/>
                <a:gd name="T6" fmla="*/ 0 w 5134"/>
                <a:gd name="T7" fmla="*/ 252 h 252"/>
                <a:gd name="T8" fmla="*/ 5134 w 5134"/>
                <a:gd name="T9" fmla="*/ 2 h 252"/>
                <a:gd name="T10" fmla="*/ 5134 w 5134"/>
                <a:gd name="T11" fmla="*/ 2 h 252"/>
                <a:gd name="T12" fmla="*/ 5132 w 5134"/>
                <a:gd name="T13" fmla="*/ 0 h 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252"/>
                <a:gd name="T23" fmla="*/ 5134 w 5134"/>
                <a:gd name="T24" fmla="*/ 252 h 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252">
                  <a:moveTo>
                    <a:pt x="5132" y="0"/>
                  </a:moveTo>
                  <a:lnTo>
                    <a:pt x="5134" y="52"/>
                  </a:lnTo>
                  <a:lnTo>
                    <a:pt x="1021" y="252"/>
                  </a:lnTo>
                  <a:lnTo>
                    <a:pt x="0" y="252"/>
                  </a:lnTo>
                  <a:lnTo>
                    <a:pt x="5134" y="2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rgbClr val="EB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2"/>
            <p:cNvSpPr>
              <a:spLocks/>
            </p:cNvSpPr>
            <p:nvPr/>
          </p:nvSpPr>
          <p:spPr bwMode="auto">
            <a:xfrm>
              <a:off x="1626" y="1530"/>
              <a:ext cx="4113" cy="200"/>
            </a:xfrm>
            <a:custGeom>
              <a:avLst/>
              <a:gdLst>
                <a:gd name="T0" fmla="*/ 4111 w 4113"/>
                <a:gd name="T1" fmla="*/ 0 h 200"/>
                <a:gd name="T2" fmla="*/ 4113 w 4113"/>
                <a:gd name="T3" fmla="*/ 50 h 200"/>
                <a:gd name="T4" fmla="*/ 1025 w 4113"/>
                <a:gd name="T5" fmla="*/ 200 h 200"/>
                <a:gd name="T6" fmla="*/ 0 w 4113"/>
                <a:gd name="T7" fmla="*/ 200 h 200"/>
                <a:gd name="T8" fmla="*/ 4113 w 4113"/>
                <a:gd name="T9" fmla="*/ 0 h 200"/>
                <a:gd name="T10" fmla="*/ 4113 w 4113"/>
                <a:gd name="T11" fmla="*/ 0 h 200"/>
                <a:gd name="T12" fmla="*/ 4111 w 4113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3"/>
                <a:gd name="T22" fmla="*/ 0 h 200"/>
                <a:gd name="T23" fmla="*/ 4113 w 4113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3" h="200">
                  <a:moveTo>
                    <a:pt x="4111" y="0"/>
                  </a:moveTo>
                  <a:lnTo>
                    <a:pt x="4113" y="50"/>
                  </a:lnTo>
                  <a:lnTo>
                    <a:pt x="1025" y="200"/>
                  </a:lnTo>
                  <a:lnTo>
                    <a:pt x="0" y="200"/>
                  </a:lnTo>
                  <a:lnTo>
                    <a:pt x="4113" y="0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1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3"/>
            <p:cNvSpPr>
              <a:spLocks/>
            </p:cNvSpPr>
            <p:nvPr/>
          </p:nvSpPr>
          <p:spPr bwMode="auto">
            <a:xfrm>
              <a:off x="2651" y="1580"/>
              <a:ext cx="3088" cy="150"/>
            </a:xfrm>
            <a:custGeom>
              <a:avLst/>
              <a:gdLst>
                <a:gd name="T0" fmla="*/ 3086 w 3088"/>
                <a:gd name="T1" fmla="*/ 0 h 150"/>
                <a:gd name="T2" fmla="*/ 3088 w 3088"/>
                <a:gd name="T3" fmla="*/ 50 h 150"/>
                <a:gd name="T4" fmla="*/ 1023 w 3088"/>
                <a:gd name="T5" fmla="*/ 150 h 150"/>
                <a:gd name="T6" fmla="*/ 0 w 3088"/>
                <a:gd name="T7" fmla="*/ 150 h 150"/>
                <a:gd name="T8" fmla="*/ 3088 w 3088"/>
                <a:gd name="T9" fmla="*/ 0 h 150"/>
                <a:gd name="T10" fmla="*/ 3088 w 3088"/>
                <a:gd name="T11" fmla="*/ 0 h 150"/>
                <a:gd name="T12" fmla="*/ 3086 w 3088"/>
                <a:gd name="T13" fmla="*/ 0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8"/>
                <a:gd name="T22" fmla="*/ 0 h 150"/>
                <a:gd name="T23" fmla="*/ 3088 w 3088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8" h="150">
                  <a:moveTo>
                    <a:pt x="3086" y="0"/>
                  </a:moveTo>
                  <a:lnTo>
                    <a:pt x="3088" y="50"/>
                  </a:lnTo>
                  <a:lnTo>
                    <a:pt x="1023" y="150"/>
                  </a:lnTo>
                  <a:lnTo>
                    <a:pt x="0" y="150"/>
                  </a:lnTo>
                  <a:lnTo>
                    <a:pt x="3088" y="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4"/>
            <p:cNvSpPr>
              <a:spLocks/>
            </p:cNvSpPr>
            <p:nvPr/>
          </p:nvSpPr>
          <p:spPr bwMode="auto">
            <a:xfrm>
              <a:off x="3674" y="1630"/>
              <a:ext cx="2065" cy="100"/>
            </a:xfrm>
            <a:custGeom>
              <a:avLst/>
              <a:gdLst>
                <a:gd name="T0" fmla="*/ 2063 w 2065"/>
                <a:gd name="T1" fmla="*/ 0 h 100"/>
                <a:gd name="T2" fmla="*/ 2065 w 2065"/>
                <a:gd name="T3" fmla="*/ 50 h 100"/>
                <a:gd name="T4" fmla="*/ 1040 w 2065"/>
                <a:gd name="T5" fmla="*/ 100 h 100"/>
                <a:gd name="T6" fmla="*/ 0 w 2065"/>
                <a:gd name="T7" fmla="*/ 100 h 100"/>
                <a:gd name="T8" fmla="*/ 2065 w 2065"/>
                <a:gd name="T9" fmla="*/ 0 h 100"/>
                <a:gd name="T10" fmla="*/ 2065 w 2065"/>
                <a:gd name="T11" fmla="*/ 0 h 100"/>
                <a:gd name="T12" fmla="*/ 2063 w 2065"/>
                <a:gd name="T13" fmla="*/ 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5"/>
                <a:gd name="T22" fmla="*/ 0 h 100"/>
                <a:gd name="T23" fmla="*/ 2065 w 2065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5" h="100">
                  <a:moveTo>
                    <a:pt x="2063" y="0"/>
                  </a:moveTo>
                  <a:lnTo>
                    <a:pt x="2065" y="50"/>
                  </a:lnTo>
                  <a:lnTo>
                    <a:pt x="1040" y="100"/>
                  </a:lnTo>
                  <a:lnTo>
                    <a:pt x="0" y="100"/>
                  </a:lnTo>
                  <a:lnTo>
                    <a:pt x="2065" y="0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5"/>
            <p:cNvSpPr>
              <a:spLocks/>
            </p:cNvSpPr>
            <p:nvPr/>
          </p:nvSpPr>
          <p:spPr bwMode="auto">
            <a:xfrm>
              <a:off x="4714" y="1680"/>
              <a:ext cx="1025" cy="50"/>
            </a:xfrm>
            <a:custGeom>
              <a:avLst/>
              <a:gdLst>
                <a:gd name="T0" fmla="*/ 1023 w 1025"/>
                <a:gd name="T1" fmla="*/ 0 h 50"/>
                <a:gd name="T2" fmla="*/ 1025 w 1025"/>
                <a:gd name="T3" fmla="*/ 50 h 50"/>
                <a:gd name="T4" fmla="*/ 0 w 1025"/>
                <a:gd name="T5" fmla="*/ 50 h 50"/>
                <a:gd name="T6" fmla="*/ 1025 w 1025"/>
                <a:gd name="T7" fmla="*/ 0 h 50"/>
                <a:gd name="T8" fmla="*/ 1025 w 1025"/>
                <a:gd name="T9" fmla="*/ 0 h 50"/>
                <a:gd name="T10" fmla="*/ 1023 w 1025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5"/>
                <a:gd name="T19" fmla="*/ 0 h 50"/>
                <a:gd name="T20" fmla="*/ 1025 w 102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5" h="50">
                  <a:moveTo>
                    <a:pt x="1023" y="0"/>
                  </a:moveTo>
                  <a:lnTo>
                    <a:pt x="1025" y="50"/>
                  </a:lnTo>
                  <a:lnTo>
                    <a:pt x="0" y="50"/>
                  </a:lnTo>
                  <a:lnTo>
                    <a:pt x="1025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6"/>
            <p:cNvSpPr>
              <a:spLocks/>
            </p:cNvSpPr>
            <p:nvPr/>
          </p:nvSpPr>
          <p:spPr bwMode="auto">
            <a:xfrm>
              <a:off x="4" y="1158"/>
              <a:ext cx="3509" cy="2505"/>
            </a:xfrm>
            <a:custGeom>
              <a:avLst/>
              <a:gdLst>
                <a:gd name="T0" fmla="*/ 180 w 3509"/>
                <a:gd name="T1" fmla="*/ 15 h 2505"/>
                <a:gd name="T2" fmla="*/ 524 w 3509"/>
                <a:gd name="T3" fmla="*/ 50 h 2505"/>
                <a:gd name="T4" fmla="*/ 848 w 3509"/>
                <a:gd name="T5" fmla="*/ 87 h 2505"/>
                <a:gd name="T6" fmla="*/ 1150 w 3509"/>
                <a:gd name="T7" fmla="*/ 128 h 2505"/>
                <a:gd name="T8" fmla="*/ 1435 w 3509"/>
                <a:gd name="T9" fmla="*/ 172 h 2505"/>
                <a:gd name="T10" fmla="*/ 1700 w 3509"/>
                <a:gd name="T11" fmla="*/ 219 h 2505"/>
                <a:gd name="T12" fmla="*/ 1949 w 3509"/>
                <a:gd name="T13" fmla="*/ 269 h 2505"/>
                <a:gd name="T14" fmla="*/ 2179 w 3509"/>
                <a:gd name="T15" fmla="*/ 322 h 2505"/>
                <a:gd name="T16" fmla="*/ 2391 w 3509"/>
                <a:gd name="T17" fmla="*/ 378 h 2505"/>
                <a:gd name="T18" fmla="*/ 2588 w 3509"/>
                <a:gd name="T19" fmla="*/ 437 h 2505"/>
                <a:gd name="T20" fmla="*/ 2769 w 3509"/>
                <a:gd name="T21" fmla="*/ 498 h 2505"/>
                <a:gd name="T22" fmla="*/ 2936 w 3509"/>
                <a:gd name="T23" fmla="*/ 564 h 2505"/>
                <a:gd name="T24" fmla="*/ 3086 w 3509"/>
                <a:gd name="T25" fmla="*/ 630 h 2505"/>
                <a:gd name="T26" fmla="*/ 3224 w 3509"/>
                <a:gd name="T27" fmla="*/ 698 h 2505"/>
                <a:gd name="T28" fmla="*/ 3348 w 3509"/>
                <a:gd name="T29" fmla="*/ 770 h 2505"/>
                <a:gd name="T30" fmla="*/ 3458 w 3509"/>
                <a:gd name="T31" fmla="*/ 844 h 2505"/>
                <a:gd name="T32" fmla="*/ 3427 w 3509"/>
                <a:gd name="T33" fmla="*/ 903 h 2505"/>
                <a:gd name="T34" fmla="*/ 3243 w 3509"/>
                <a:gd name="T35" fmla="*/ 942 h 2505"/>
                <a:gd name="T36" fmla="*/ 3036 w 3509"/>
                <a:gd name="T37" fmla="*/ 970 h 2505"/>
                <a:gd name="T38" fmla="*/ 2816 w 3509"/>
                <a:gd name="T39" fmla="*/ 992 h 2505"/>
                <a:gd name="T40" fmla="*/ 2583 w 3509"/>
                <a:gd name="T41" fmla="*/ 1011 h 2505"/>
                <a:gd name="T42" fmla="*/ 2347 w 3509"/>
                <a:gd name="T43" fmla="*/ 1026 h 2505"/>
                <a:gd name="T44" fmla="*/ 2110 w 3509"/>
                <a:gd name="T45" fmla="*/ 1044 h 2505"/>
                <a:gd name="T46" fmla="*/ 1881 w 3509"/>
                <a:gd name="T47" fmla="*/ 1062 h 2505"/>
                <a:gd name="T48" fmla="*/ 1664 w 3509"/>
                <a:gd name="T49" fmla="*/ 1087 h 2505"/>
                <a:gd name="T50" fmla="*/ 1465 w 3509"/>
                <a:gd name="T51" fmla="*/ 1120 h 2505"/>
                <a:gd name="T52" fmla="*/ 1288 w 3509"/>
                <a:gd name="T53" fmla="*/ 1159 h 2505"/>
                <a:gd name="T54" fmla="*/ 1144 w 3509"/>
                <a:gd name="T55" fmla="*/ 1211 h 2505"/>
                <a:gd name="T56" fmla="*/ 1034 w 3509"/>
                <a:gd name="T57" fmla="*/ 1280 h 2505"/>
                <a:gd name="T58" fmla="*/ 964 w 3509"/>
                <a:gd name="T59" fmla="*/ 1361 h 2505"/>
                <a:gd name="T60" fmla="*/ 943 w 3509"/>
                <a:gd name="T61" fmla="*/ 1464 h 2505"/>
                <a:gd name="T62" fmla="*/ 973 w 3509"/>
                <a:gd name="T63" fmla="*/ 1586 h 2505"/>
                <a:gd name="T64" fmla="*/ 1653 w 3509"/>
                <a:gd name="T65" fmla="*/ 2111 h 2505"/>
                <a:gd name="T66" fmla="*/ 1685 w 3509"/>
                <a:gd name="T67" fmla="*/ 2153 h 2505"/>
                <a:gd name="T68" fmla="*/ 1706 w 3509"/>
                <a:gd name="T69" fmla="*/ 2194 h 2505"/>
                <a:gd name="T70" fmla="*/ 1717 w 3509"/>
                <a:gd name="T71" fmla="*/ 2230 h 2505"/>
                <a:gd name="T72" fmla="*/ 1717 w 3509"/>
                <a:gd name="T73" fmla="*/ 2265 h 2505"/>
                <a:gd name="T74" fmla="*/ 1708 w 3509"/>
                <a:gd name="T75" fmla="*/ 2298 h 2505"/>
                <a:gd name="T76" fmla="*/ 1689 w 3509"/>
                <a:gd name="T77" fmla="*/ 2330 h 2505"/>
                <a:gd name="T78" fmla="*/ 1657 w 3509"/>
                <a:gd name="T79" fmla="*/ 2358 h 2505"/>
                <a:gd name="T80" fmla="*/ 1615 w 3509"/>
                <a:gd name="T81" fmla="*/ 2384 h 2505"/>
                <a:gd name="T82" fmla="*/ 1566 w 3509"/>
                <a:gd name="T83" fmla="*/ 2406 h 2505"/>
                <a:gd name="T84" fmla="*/ 1503 w 3509"/>
                <a:gd name="T85" fmla="*/ 2428 h 2505"/>
                <a:gd name="T86" fmla="*/ 1431 w 3509"/>
                <a:gd name="T87" fmla="*/ 2445 h 2505"/>
                <a:gd name="T88" fmla="*/ 1349 w 3509"/>
                <a:gd name="T89" fmla="*/ 2462 h 2505"/>
                <a:gd name="T90" fmla="*/ 1258 w 3509"/>
                <a:gd name="T91" fmla="*/ 2478 h 2505"/>
                <a:gd name="T92" fmla="*/ 1156 w 3509"/>
                <a:gd name="T93" fmla="*/ 2489 h 2505"/>
                <a:gd name="T94" fmla="*/ 1042 w 3509"/>
                <a:gd name="T95" fmla="*/ 2498 h 2505"/>
                <a:gd name="T96" fmla="*/ 918 w 3509"/>
                <a:gd name="T97" fmla="*/ 2505 h 2505"/>
                <a:gd name="T98" fmla="*/ 0 w 3509"/>
                <a:gd name="T99" fmla="*/ 0 h 25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09"/>
                <a:gd name="T151" fmla="*/ 0 h 2505"/>
                <a:gd name="T152" fmla="*/ 3509 w 3509"/>
                <a:gd name="T153" fmla="*/ 2505 h 25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09" h="2505">
                  <a:moveTo>
                    <a:pt x="0" y="0"/>
                  </a:moveTo>
                  <a:lnTo>
                    <a:pt x="180" y="15"/>
                  </a:lnTo>
                  <a:lnTo>
                    <a:pt x="355" y="33"/>
                  </a:lnTo>
                  <a:lnTo>
                    <a:pt x="524" y="50"/>
                  </a:lnTo>
                  <a:lnTo>
                    <a:pt x="687" y="67"/>
                  </a:lnTo>
                  <a:lnTo>
                    <a:pt x="848" y="87"/>
                  </a:lnTo>
                  <a:lnTo>
                    <a:pt x="1002" y="108"/>
                  </a:lnTo>
                  <a:lnTo>
                    <a:pt x="1150" y="128"/>
                  </a:lnTo>
                  <a:lnTo>
                    <a:pt x="1296" y="148"/>
                  </a:lnTo>
                  <a:lnTo>
                    <a:pt x="1435" y="172"/>
                  </a:lnTo>
                  <a:lnTo>
                    <a:pt x="1569" y="195"/>
                  </a:lnTo>
                  <a:lnTo>
                    <a:pt x="1700" y="219"/>
                  </a:lnTo>
                  <a:lnTo>
                    <a:pt x="1826" y="242"/>
                  </a:lnTo>
                  <a:lnTo>
                    <a:pt x="1949" y="269"/>
                  </a:lnTo>
                  <a:lnTo>
                    <a:pt x="2065" y="295"/>
                  </a:lnTo>
                  <a:lnTo>
                    <a:pt x="2179" y="322"/>
                  </a:lnTo>
                  <a:lnTo>
                    <a:pt x="2287" y="350"/>
                  </a:lnTo>
                  <a:lnTo>
                    <a:pt x="2391" y="378"/>
                  </a:lnTo>
                  <a:lnTo>
                    <a:pt x="2492" y="408"/>
                  </a:lnTo>
                  <a:lnTo>
                    <a:pt x="2588" y="437"/>
                  </a:lnTo>
                  <a:lnTo>
                    <a:pt x="2680" y="467"/>
                  </a:lnTo>
                  <a:lnTo>
                    <a:pt x="2769" y="498"/>
                  </a:lnTo>
                  <a:lnTo>
                    <a:pt x="2852" y="530"/>
                  </a:lnTo>
                  <a:lnTo>
                    <a:pt x="2936" y="564"/>
                  </a:lnTo>
                  <a:lnTo>
                    <a:pt x="3014" y="597"/>
                  </a:lnTo>
                  <a:lnTo>
                    <a:pt x="3086" y="630"/>
                  </a:lnTo>
                  <a:lnTo>
                    <a:pt x="3156" y="664"/>
                  </a:lnTo>
                  <a:lnTo>
                    <a:pt x="3224" y="698"/>
                  </a:lnTo>
                  <a:lnTo>
                    <a:pt x="3287" y="734"/>
                  </a:lnTo>
                  <a:lnTo>
                    <a:pt x="3348" y="770"/>
                  </a:lnTo>
                  <a:lnTo>
                    <a:pt x="3405" y="806"/>
                  </a:lnTo>
                  <a:lnTo>
                    <a:pt x="3458" y="844"/>
                  </a:lnTo>
                  <a:lnTo>
                    <a:pt x="3509" y="881"/>
                  </a:lnTo>
                  <a:lnTo>
                    <a:pt x="3427" y="903"/>
                  </a:lnTo>
                  <a:lnTo>
                    <a:pt x="3338" y="923"/>
                  </a:lnTo>
                  <a:lnTo>
                    <a:pt x="3243" y="942"/>
                  </a:lnTo>
                  <a:lnTo>
                    <a:pt x="3143" y="958"/>
                  </a:lnTo>
                  <a:lnTo>
                    <a:pt x="3036" y="970"/>
                  </a:lnTo>
                  <a:lnTo>
                    <a:pt x="2928" y="983"/>
                  </a:lnTo>
                  <a:lnTo>
                    <a:pt x="2816" y="992"/>
                  </a:lnTo>
                  <a:lnTo>
                    <a:pt x="2700" y="1001"/>
                  </a:lnTo>
                  <a:lnTo>
                    <a:pt x="2583" y="1011"/>
                  </a:lnTo>
                  <a:lnTo>
                    <a:pt x="2465" y="1019"/>
                  </a:lnTo>
                  <a:lnTo>
                    <a:pt x="2347" y="1026"/>
                  </a:lnTo>
                  <a:lnTo>
                    <a:pt x="2228" y="1036"/>
                  </a:lnTo>
                  <a:lnTo>
                    <a:pt x="2110" y="1044"/>
                  </a:lnTo>
                  <a:lnTo>
                    <a:pt x="1994" y="1053"/>
                  </a:lnTo>
                  <a:lnTo>
                    <a:pt x="1881" y="1062"/>
                  </a:lnTo>
                  <a:lnTo>
                    <a:pt x="1770" y="1073"/>
                  </a:lnTo>
                  <a:lnTo>
                    <a:pt x="1664" y="1087"/>
                  </a:lnTo>
                  <a:lnTo>
                    <a:pt x="1562" y="1101"/>
                  </a:lnTo>
                  <a:lnTo>
                    <a:pt x="1465" y="1120"/>
                  </a:lnTo>
                  <a:lnTo>
                    <a:pt x="1374" y="1137"/>
                  </a:lnTo>
                  <a:lnTo>
                    <a:pt x="1288" y="1159"/>
                  </a:lnTo>
                  <a:lnTo>
                    <a:pt x="1213" y="1184"/>
                  </a:lnTo>
                  <a:lnTo>
                    <a:pt x="1144" y="1211"/>
                  </a:lnTo>
                  <a:lnTo>
                    <a:pt x="1083" y="1244"/>
                  </a:lnTo>
                  <a:lnTo>
                    <a:pt x="1034" y="1280"/>
                  </a:lnTo>
                  <a:lnTo>
                    <a:pt x="994" y="1319"/>
                  </a:lnTo>
                  <a:lnTo>
                    <a:pt x="964" y="1361"/>
                  </a:lnTo>
                  <a:lnTo>
                    <a:pt x="947" y="1409"/>
                  </a:lnTo>
                  <a:lnTo>
                    <a:pt x="943" y="1464"/>
                  </a:lnTo>
                  <a:lnTo>
                    <a:pt x="951" y="1522"/>
                  </a:lnTo>
                  <a:lnTo>
                    <a:pt x="973" y="1586"/>
                  </a:lnTo>
                  <a:lnTo>
                    <a:pt x="1009" y="1656"/>
                  </a:lnTo>
                  <a:lnTo>
                    <a:pt x="1653" y="2111"/>
                  </a:lnTo>
                  <a:lnTo>
                    <a:pt x="1670" y="2131"/>
                  </a:lnTo>
                  <a:lnTo>
                    <a:pt x="1685" y="2153"/>
                  </a:lnTo>
                  <a:lnTo>
                    <a:pt x="1696" y="2173"/>
                  </a:lnTo>
                  <a:lnTo>
                    <a:pt x="1706" y="2194"/>
                  </a:lnTo>
                  <a:lnTo>
                    <a:pt x="1712" y="2212"/>
                  </a:lnTo>
                  <a:lnTo>
                    <a:pt x="1717" y="2230"/>
                  </a:lnTo>
                  <a:lnTo>
                    <a:pt x="1717" y="2248"/>
                  </a:lnTo>
                  <a:lnTo>
                    <a:pt x="1717" y="2265"/>
                  </a:lnTo>
                  <a:lnTo>
                    <a:pt x="1714" y="2283"/>
                  </a:lnTo>
                  <a:lnTo>
                    <a:pt x="1708" y="2298"/>
                  </a:lnTo>
                  <a:lnTo>
                    <a:pt x="1698" y="2314"/>
                  </a:lnTo>
                  <a:lnTo>
                    <a:pt x="1689" y="2330"/>
                  </a:lnTo>
                  <a:lnTo>
                    <a:pt x="1674" y="2344"/>
                  </a:lnTo>
                  <a:lnTo>
                    <a:pt x="1657" y="2358"/>
                  </a:lnTo>
                  <a:lnTo>
                    <a:pt x="1638" y="2370"/>
                  </a:lnTo>
                  <a:lnTo>
                    <a:pt x="1615" y="2384"/>
                  </a:lnTo>
                  <a:lnTo>
                    <a:pt x="1592" y="2395"/>
                  </a:lnTo>
                  <a:lnTo>
                    <a:pt x="1566" y="2406"/>
                  </a:lnTo>
                  <a:lnTo>
                    <a:pt x="1535" y="2419"/>
                  </a:lnTo>
                  <a:lnTo>
                    <a:pt x="1503" y="2428"/>
                  </a:lnTo>
                  <a:lnTo>
                    <a:pt x="1469" y="2437"/>
                  </a:lnTo>
                  <a:lnTo>
                    <a:pt x="1431" y="2445"/>
                  </a:lnTo>
                  <a:lnTo>
                    <a:pt x="1391" y="2455"/>
                  </a:lnTo>
                  <a:lnTo>
                    <a:pt x="1349" y="2462"/>
                  </a:lnTo>
                  <a:lnTo>
                    <a:pt x="1306" y="2470"/>
                  </a:lnTo>
                  <a:lnTo>
                    <a:pt x="1258" y="2478"/>
                  </a:lnTo>
                  <a:lnTo>
                    <a:pt x="1209" y="2483"/>
                  </a:lnTo>
                  <a:lnTo>
                    <a:pt x="1156" y="2489"/>
                  </a:lnTo>
                  <a:lnTo>
                    <a:pt x="1101" y="2494"/>
                  </a:lnTo>
                  <a:lnTo>
                    <a:pt x="1042" y="2498"/>
                  </a:lnTo>
                  <a:lnTo>
                    <a:pt x="981" y="2501"/>
                  </a:lnTo>
                  <a:lnTo>
                    <a:pt x="918" y="2505"/>
                  </a:lnTo>
                  <a:lnTo>
                    <a:pt x="0" y="2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7"/>
            <p:cNvSpPr>
              <a:spLocks/>
            </p:cNvSpPr>
            <p:nvPr/>
          </p:nvSpPr>
          <p:spPr bwMode="auto">
            <a:xfrm>
              <a:off x="2245" y="1797"/>
              <a:ext cx="3509" cy="2503"/>
            </a:xfrm>
            <a:custGeom>
              <a:avLst/>
              <a:gdLst>
                <a:gd name="T0" fmla="*/ 3329 w 3509"/>
                <a:gd name="T1" fmla="*/ 16 h 2503"/>
                <a:gd name="T2" fmla="*/ 2985 w 3509"/>
                <a:gd name="T3" fmla="*/ 48 h 2503"/>
                <a:gd name="T4" fmla="*/ 2663 w 3509"/>
                <a:gd name="T5" fmla="*/ 86 h 2503"/>
                <a:gd name="T6" fmla="*/ 2359 w 3509"/>
                <a:gd name="T7" fmla="*/ 126 h 2503"/>
                <a:gd name="T8" fmla="*/ 2075 w 3509"/>
                <a:gd name="T9" fmla="*/ 170 h 2503"/>
                <a:gd name="T10" fmla="*/ 1809 w 3509"/>
                <a:gd name="T11" fmla="*/ 217 h 2503"/>
                <a:gd name="T12" fmla="*/ 1560 w 3509"/>
                <a:gd name="T13" fmla="*/ 267 h 2503"/>
                <a:gd name="T14" fmla="*/ 1331 w 3509"/>
                <a:gd name="T15" fmla="*/ 320 h 2503"/>
                <a:gd name="T16" fmla="*/ 1116 w 3509"/>
                <a:gd name="T17" fmla="*/ 376 h 2503"/>
                <a:gd name="T18" fmla="*/ 921 w 3509"/>
                <a:gd name="T19" fmla="*/ 434 h 2503"/>
                <a:gd name="T20" fmla="*/ 740 w 3509"/>
                <a:gd name="T21" fmla="*/ 497 h 2503"/>
                <a:gd name="T22" fmla="*/ 573 w 3509"/>
                <a:gd name="T23" fmla="*/ 562 h 2503"/>
                <a:gd name="T24" fmla="*/ 423 w 3509"/>
                <a:gd name="T25" fmla="*/ 628 h 2503"/>
                <a:gd name="T26" fmla="*/ 285 w 3509"/>
                <a:gd name="T27" fmla="*/ 698 h 2503"/>
                <a:gd name="T28" fmla="*/ 161 w 3509"/>
                <a:gd name="T29" fmla="*/ 769 h 2503"/>
                <a:gd name="T30" fmla="*/ 51 w 3509"/>
                <a:gd name="T31" fmla="*/ 842 h 2503"/>
                <a:gd name="T32" fmla="*/ 82 w 3509"/>
                <a:gd name="T33" fmla="*/ 903 h 2503"/>
                <a:gd name="T34" fmla="*/ 266 w 3509"/>
                <a:gd name="T35" fmla="*/ 941 h 2503"/>
                <a:gd name="T36" fmla="*/ 473 w 3509"/>
                <a:gd name="T37" fmla="*/ 969 h 2503"/>
                <a:gd name="T38" fmla="*/ 693 w 3509"/>
                <a:gd name="T39" fmla="*/ 991 h 2503"/>
                <a:gd name="T40" fmla="*/ 924 w 3509"/>
                <a:gd name="T41" fmla="*/ 1009 h 2503"/>
                <a:gd name="T42" fmla="*/ 1164 w 3509"/>
                <a:gd name="T43" fmla="*/ 1026 h 2503"/>
                <a:gd name="T44" fmla="*/ 1399 w 3509"/>
                <a:gd name="T45" fmla="*/ 1042 h 2503"/>
                <a:gd name="T46" fmla="*/ 1629 w 3509"/>
                <a:gd name="T47" fmla="*/ 1062 h 2503"/>
                <a:gd name="T48" fmla="*/ 1845 w 3509"/>
                <a:gd name="T49" fmla="*/ 1086 h 2503"/>
                <a:gd name="T50" fmla="*/ 2044 w 3509"/>
                <a:gd name="T51" fmla="*/ 1117 h 2503"/>
                <a:gd name="T52" fmla="*/ 2221 w 3509"/>
                <a:gd name="T53" fmla="*/ 1158 h 2503"/>
                <a:gd name="T54" fmla="*/ 2365 w 3509"/>
                <a:gd name="T55" fmla="*/ 1211 h 2503"/>
                <a:gd name="T56" fmla="*/ 2475 w 3509"/>
                <a:gd name="T57" fmla="*/ 1278 h 2503"/>
                <a:gd name="T58" fmla="*/ 2543 w 3509"/>
                <a:gd name="T59" fmla="*/ 1361 h 2503"/>
                <a:gd name="T60" fmla="*/ 2566 w 3509"/>
                <a:gd name="T61" fmla="*/ 1462 h 2503"/>
                <a:gd name="T62" fmla="*/ 2536 w 3509"/>
                <a:gd name="T63" fmla="*/ 1584 h 2503"/>
                <a:gd name="T64" fmla="*/ 2458 w 3509"/>
                <a:gd name="T65" fmla="*/ 1694 h 2503"/>
                <a:gd name="T66" fmla="*/ 2376 w 3509"/>
                <a:gd name="T67" fmla="*/ 1767 h 2503"/>
                <a:gd name="T68" fmla="*/ 2291 w 3509"/>
                <a:gd name="T69" fmla="*/ 1836 h 2503"/>
                <a:gd name="T70" fmla="*/ 2207 w 3509"/>
                <a:gd name="T71" fmla="*/ 1900 h 2503"/>
                <a:gd name="T72" fmla="*/ 2120 w 3509"/>
                <a:gd name="T73" fmla="*/ 1959 h 2503"/>
                <a:gd name="T74" fmla="*/ 2031 w 3509"/>
                <a:gd name="T75" fmla="*/ 2014 h 2503"/>
                <a:gd name="T76" fmla="*/ 1942 w 3509"/>
                <a:gd name="T77" fmla="*/ 2067 h 2503"/>
                <a:gd name="T78" fmla="*/ 1851 w 3509"/>
                <a:gd name="T79" fmla="*/ 2116 h 2503"/>
                <a:gd name="T80" fmla="*/ 1758 w 3509"/>
                <a:gd name="T81" fmla="*/ 2164 h 2503"/>
                <a:gd name="T82" fmla="*/ 1665 w 3509"/>
                <a:gd name="T83" fmla="*/ 2209 h 2503"/>
                <a:gd name="T84" fmla="*/ 1572 w 3509"/>
                <a:gd name="T85" fmla="*/ 2253 h 2503"/>
                <a:gd name="T86" fmla="*/ 1479 w 3509"/>
                <a:gd name="T87" fmla="*/ 2298 h 2503"/>
                <a:gd name="T88" fmla="*/ 1384 w 3509"/>
                <a:gd name="T89" fmla="*/ 2342 h 2503"/>
                <a:gd name="T90" fmla="*/ 1287 w 3509"/>
                <a:gd name="T91" fmla="*/ 2387 h 2503"/>
                <a:gd name="T92" fmla="*/ 1192 w 3509"/>
                <a:gd name="T93" fmla="*/ 2431 h 2503"/>
                <a:gd name="T94" fmla="*/ 1095 w 3509"/>
                <a:gd name="T95" fmla="*/ 2480 h 2503"/>
                <a:gd name="T96" fmla="*/ 3509 w 3509"/>
                <a:gd name="T97" fmla="*/ 2503 h 2503"/>
                <a:gd name="T98" fmla="*/ 3509 w 3509"/>
                <a:gd name="T99" fmla="*/ 0 h 25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09"/>
                <a:gd name="T151" fmla="*/ 0 h 2503"/>
                <a:gd name="T152" fmla="*/ 3509 w 3509"/>
                <a:gd name="T153" fmla="*/ 2503 h 25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09" h="2503">
                  <a:moveTo>
                    <a:pt x="3509" y="0"/>
                  </a:moveTo>
                  <a:lnTo>
                    <a:pt x="3329" y="16"/>
                  </a:lnTo>
                  <a:lnTo>
                    <a:pt x="3154" y="33"/>
                  </a:lnTo>
                  <a:lnTo>
                    <a:pt x="2985" y="48"/>
                  </a:lnTo>
                  <a:lnTo>
                    <a:pt x="2820" y="67"/>
                  </a:lnTo>
                  <a:lnTo>
                    <a:pt x="2663" y="86"/>
                  </a:lnTo>
                  <a:lnTo>
                    <a:pt x="2507" y="106"/>
                  </a:lnTo>
                  <a:lnTo>
                    <a:pt x="2359" y="126"/>
                  </a:lnTo>
                  <a:lnTo>
                    <a:pt x="2213" y="147"/>
                  </a:lnTo>
                  <a:lnTo>
                    <a:pt x="2075" y="170"/>
                  </a:lnTo>
                  <a:lnTo>
                    <a:pt x="1938" y="194"/>
                  </a:lnTo>
                  <a:lnTo>
                    <a:pt x="1809" y="217"/>
                  </a:lnTo>
                  <a:lnTo>
                    <a:pt x="1682" y="242"/>
                  </a:lnTo>
                  <a:lnTo>
                    <a:pt x="1560" y="267"/>
                  </a:lnTo>
                  <a:lnTo>
                    <a:pt x="1444" y="294"/>
                  </a:lnTo>
                  <a:lnTo>
                    <a:pt x="1331" y="320"/>
                  </a:lnTo>
                  <a:lnTo>
                    <a:pt x="1222" y="348"/>
                  </a:lnTo>
                  <a:lnTo>
                    <a:pt x="1116" y="376"/>
                  </a:lnTo>
                  <a:lnTo>
                    <a:pt x="1017" y="406"/>
                  </a:lnTo>
                  <a:lnTo>
                    <a:pt x="921" y="434"/>
                  </a:lnTo>
                  <a:lnTo>
                    <a:pt x="830" y="467"/>
                  </a:lnTo>
                  <a:lnTo>
                    <a:pt x="740" y="497"/>
                  </a:lnTo>
                  <a:lnTo>
                    <a:pt x="655" y="528"/>
                  </a:lnTo>
                  <a:lnTo>
                    <a:pt x="573" y="562"/>
                  </a:lnTo>
                  <a:lnTo>
                    <a:pt x="497" y="594"/>
                  </a:lnTo>
                  <a:lnTo>
                    <a:pt x="423" y="628"/>
                  </a:lnTo>
                  <a:lnTo>
                    <a:pt x="351" y="662"/>
                  </a:lnTo>
                  <a:lnTo>
                    <a:pt x="285" y="698"/>
                  </a:lnTo>
                  <a:lnTo>
                    <a:pt x="222" y="733"/>
                  </a:lnTo>
                  <a:lnTo>
                    <a:pt x="161" y="769"/>
                  </a:lnTo>
                  <a:lnTo>
                    <a:pt x="105" y="805"/>
                  </a:lnTo>
                  <a:lnTo>
                    <a:pt x="51" y="842"/>
                  </a:lnTo>
                  <a:lnTo>
                    <a:pt x="0" y="880"/>
                  </a:lnTo>
                  <a:lnTo>
                    <a:pt x="82" y="903"/>
                  </a:lnTo>
                  <a:lnTo>
                    <a:pt x="171" y="923"/>
                  </a:lnTo>
                  <a:lnTo>
                    <a:pt x="266" y="941"/>
                  </a:lnTo>
                  <a:lnTo>
                    <a:pt x="366" y="956"/>
                  </a:lnTo>
                  <a:lnTo>
                    <a:pt x="473" y="969"/>
                  </a:lnTo>
                  <a:lnTo>
                    <a:pt x="581" y="981"/>
                  </a:lnTo>
                  <a:lnTo>
                    <a:pt x="693" y="991"/>
                  </a:lnTo>
                  <a:lnTo>
                    <a:pt x="807" y="1001"/>
                  </a:lnTo>
                  <a:lnTo>
                    <a:pt x="924" y="1009"/>
                  </a:lnTo>
                  <a:lnTo>
                    <a:pt x="1044" y="1019"/>
                  </a:lnTo>
                  <a:lnTo>
                    <a:pt x="1164" y="1026"/>
                  </a:lnTo>
                  <a:lnTo>
                    <a:pt x="1279" y="1034"/>
                  </a:lnTo>
                  <a:lnTo>
                    <a:pt x="1399" y="1042"/>
                  </a:lnTo>
                  <a:lnTo>
                    <a:pt x="1515" y="1051"/>
                  </a:lnTo>
                  <a:lnTo>
                    <a:pt x="1629" y="1062"/>
                  </a:lnTo>
                  <a:lnTo>
                    <a:pt x="1739" y="1073"/>
                  </a:lnTo>
                  <a:lnTo>
                    <a:pt x="1845" y="1086"/>
                  </a:lnTo>
                  <a:lnTo>
                    <a:pt x="1947" y="1101"/>
                  </a:lnTo>
                  <a:lnTo>
                    <a:pt x="2044" y="1117"/>
                  </a:lnTo>
                  <a:lnTo>
                    <a:pt x="2133" y="1136"/>
                  </a:lnTo>
                  <a:lnTo>
                    <a:pt x="2221" y="1158"/>
                  </a:lnTo>
                  <a:lnTo>
                    <a:pt x="2297" y="1183"/>
                  </a:lnTo>
                  <a:lnTo>
                    <a:pt x="2365" y="1211"/>
                  </a:lnTo>
                  <a:lnTo>
                    <a:pt x="2424" y="1244"/>
                  </a:lnTo>
                  <a:lnTo>
                    <a:pt x="2475" y="1278"/>
                  </a:lnTo>
                  <a:lnTo>
                    <a:pt x="2515" y="1317"/>
                  </a:lnTo>
                  <a:lnTo>
                    <a:pt x="2543" y="1361"/>
                  </a:lnTo>
                  <a:lnTo>
                    <a:pt x="2560" y="1408"/>
                  </a:lnTo>
                  <a:lnTo>
                    <a:pt x="2566" y="1462"/>
                  </a:lnTo>
                  <a:lnTo>
                    <a:pt x="2558" y="1520"/>
                  </a:lnTo>
                  <a:lnTo>
                    <a:pt x="2536" y="1584"/>
                  </a:lnTo>
                  <a:lnTo>
                    <a:pt x="2500" y="1653"/>
                  </a:lnTo>
                  <a:lnTo>
                    <a:pt x="2458" y="1694"/>
                  </a:lnTo>
                  <a:lnTo>
                    <a:pt x="2416" y="1731"/>
                  </a:lnTo>
                  <a:lnTo>
                    <a:pt x="2376" y="1767"/>
                  </a:lnTo>
                  <a:lnTo>
                    <a:pt x="2335" y="1801"/>
                  </a:lnTo>
                  <a:lnTo>
                    <a:pt x="2291" y="1836"/>
                  </a:lnTo>
                  <a:lnTo>
                    <a:pt x="2249" y="1867"/>
                  </a:lnTo>
                  <a:lnTo>
                    <a:pt x="2207" y="1900"/>
                  </a:lnTo>
                  <a:lnTo>
                    <a:pt x="2164" y="1930"/>
                  </a:lnTo>
                  <a:lnTo>
                    <a:pt x="2120" y="1959"/>
                  </a:lnTo>
                  <a:lnTo>
                    <a:pt x="2076" y="1987"/>
                  </a:lnTo>
                  <a:lnTo>
                    <a:pt x="2031" y="2014"/>
                  </a:lnTo>
                  <a:lnTo>
                    <a:pt x="1987" y="2041"/>
                  </a:lnTo>
                  <a:lnTo>
                    <a:pt x="1942" y="2067"/>
                  </a:lnTo>
                  <a:lnTo>
                    <a:pt x="1896" y="2092"/>
                  </a:lnTo>
                  <a:lnTo>
                    <a:pt x="1851" y="2116"/>
                  </a:lnTo>
                  <a:lnTo>
                    <a:pt x="1805" y="2141"/>
                  </a:lnTo>
                  <a:lnTo>
                    <a:pt x="1758" y="2164"/>
                  </a:lnTo>
                  <a:lnTo>
                    <a:pt x="1712" y="2186"/>
                  </a:lnTo>
                  <a:lnTo>
                    <a:pt x="1665" y="2209"/>
                  </a:lnTo>
                  <a:lnTo>
                    <a:pt x="1619" y="2231"/>
                  </a:lnTo>
                  <a:lnTo>
                    <a:pt x="1572" y="2253"/>
                  </a:lnTo>
                  <a:lnTo>
                    <a:pt x="1526" y="2276"/>
                  </a:lnTo>
                  <a:lnTo>
                    <a:pt x="1479" y="2298"/>
                  </a:lnTo>
                  <a:lnTo>
                    <a:pt x="1431" y="2320"/>
                  </a:lnTo>
                  <a:lnTo>
                    <a:pt x="1384" y="2342"/>
                  </a:lnTo>
                  <a:lnTo>
                    <a:pt x="1336" y="2364"/>
                  </a:lnTo>
                  <a:lnTo>
                    <a:pt x="1287" y="2387"/>
                  </a:lnTo>
                  <a:lnTo>
                    <a:pt x="1239" y="2409"/>
                  </a:lnTo>
                  <a:lnTo>
                    <a:pt x="1192" y="2431"/>
                  </a:lnTo>
                  <a:lnTo>
                    <a:pt x="1145" y="2456"/>
                  </a:lnTo>
                  <a:lnTo>
                    <a:pt x="1095" y="2480"/>
                  </a:lnTo>
                  <a:lnTo>
                    <a:pt x="1048" y="2503"/>
                  </a:lnTo>
                  <a:lnTo>
                    <a:pt x="3509" y="2503"/>
                  </a:lnTo>
                  <a:lnTo>
                    <a:pt x="3509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TextBox 74"/>
          <p:cNvSpPr txBox="1">
            <a:spLocks noChangeArrowheads="1"/>
          </p:cNvSpPr>
          <p:nvPr/>
        </p:nvSpPr>
        <p:spPr bwMode="auto">
          <a:xfrm>
            <a:off x="152400" y="2144713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SCIENCE</a:t>
            </a:r>
          </a:p>
        </p:txBody>
      </p:sp>
      <p:sp>
        <p:nvSpPr>
          <p:cNvPr id="13316" name="TextBox 75"/>
          <p:cNvSpPr txBox="1">
            <a:spLocks noChangeArrowheads="1"/>
          </p:cNvSpPr>
          <p:nvPr/>
        </p:nvSpPr>
        <p:spPr bwMode="auto">
          <a:xfrm>
            <a:off x="6400800" y="32400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DEF67-E2E2-4A37-99C2-419B3C915BD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429000" y="1219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505200" y="2514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124200" y="4267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 rot="-5400000">
            <a:off x="3200400" y="3733800"/>
            <a:ext cx="27432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Publication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 rot="-5400000">
            <a:off x="4800600" y="4191000"/>
            <a:ext cx="18288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  <a:cs typeface="Arial" charset="0"/>
              </a:rPr>
              <a:t>Bibliographic databases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 rot="-5400000">
            <a:off x="-571500" y="2781300"/>
            <a:ext cx="46482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Submission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 rot="-5400000">
            <a:off x="6972300" y="4610100"/>
            <a:ext cx="9906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  <a:cs typeface="Arial" charset="0"/>
              </a:rPr>
              <a:t>Reviews, guidelines, textbooks</a:t>
            </a:r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>
            <a:off x="1981200" y="2971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3352800" y="2971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 flipV="1">
            <a:off x="4800600" y="2971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914400" y="39624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9830" name="Rectangle 22"/>
          <p:cNvSpPr>
            <a:spLocks noChangeArrowheads="1"/>
          </p:cNvSpPr>
          <p:nvPr/>
        </p:nvSpPr>
        <p:spPr bwMode="auto">
          <a:xfrm>
            <a:off x="533400" y="29718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cs typeface="Arial" charset="0"/>
              </a:rPr>
              <a:t>Unknown</a:t>
            </a:r>
          </a:p>
        </p:txBody>
      </p:sp>
      <p:sp>
        <p:nvSpPr>
          <p:cNvPr id="119831" name="Rectangle 23"/>
          <p:cNvSpPr>
            <a:spLocks noChangeArrowheads="1"/>
          </p:cNvSpPr>
          <p:nvPr/>
        </p:nvSpPr>
        <p:spPr bwMode="auto">
          <a:xfrm>
            <a:off x="4724400" y="29718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cs typeface="Arial" charset="0"/>
              </a:rPr>
              <a:t>0.3 year</a:t>
            </a:r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5791200" y="2971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cs typeface="Arial" charset="0"/>
              </a:rPr>
              <a:t>6. 0 - 13.0 years</a:t>
            </a:r>
          </a:p>
        </p:txBody>
      </p:sp>
      <p:sp>
        <p:nvSpPr>
          <p:cNvPr id="119839" name="Rectangle 31"/>
          <p:cNvSpPr>
            <a:spLocks noChangeArrowheads="1"/>
          </p:cNvSpPr>
          <p:nvPr/>
        </p:nvSpPr>
        <p:spPr bwMode="auto">
          <a:xfrm>
            <a:off x="3429000" y="2971800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cs typeface="Arial" charset="0"/>
              </a:rPr>
              <a:t>0.6 year</a:t>
            </a:r>
          </a:p>
        </p:txBody>
      </p:sp>
      <p:sp>
        <p:nvSpPr>
          <p:cNvPr id="119840" name="Rectangle 32"/>
          <p:cNvSpPr>
            <a:spLocks noChangeArrowheads="1"/>
          </p:cNvSpPr>
          <p:nvPr/>
        </p:nvSpPr>
        <p:spPr bwMode="auto">
          <a:xfrm>
            <a:off x="1905000" y="2971800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cs typeface="Arial" charset="0"/>
              </a:rPr>
              <a:t>0.5 year</a:t>
            </a:r>
          </a:p>
        </p:txBody>
      </p:sp>
      <p:sp>
        <p:nvSpPr>
          <p:cNvPr id="119841" name="Rectangle 33"/>
          <p:cNvSpPr>
            <a:spLocks noChangeArrowheads="1"/>
          </p:cNvSpPr>
          <p:nvPr/>
        </p:nvSpPr>
        <p:spPr bwMode="auto">
          <a:xfrm>
            <a:off x="7696200" y="29718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cs typeface="Arial" charset="0"/>
              </a:rPr>
              <a:t>9.3 years</a:t>
            </a:r>
          </a:p>
        </p:txBody>
      </p:sp>
      <p:sp>
        <p:nvSpPr>
          <p:cNvPr id="14365" name="Rectangle 45"/>
          <p:cNvSpPr>
            <a:spLocks noChangeArrowheads="1"/>
          </p:cNvSpPr>
          <p:nvPr/>
        </p:nvSpPr>
        <p:spPr bwMode="auto">
          <a:xfrm>
            <a:off x="838200" y="2819400"/>
            <a:ext cx="1447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14368" name="Rectangle 57"/>
          <p:cNvSpPr>
            <a:spLocks noChangeArrowheads="1"/>
          </p:cNvSpPr>
          <p:nvPr/>
        </p:nvSpPr>
        <p:spPr bwMode="auto">
          <a:xfrm rot="-5400000">
            <a:off x="-2247900" y="2476500"/>
            <a:ext cx="52578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Original research</a:t>
            </a:r>
          </a:p>
        </p:txBody>
      </p:sp>
      <p:sp>
        <p:nvSpPr>
          <p:cNvPr id="14369" name="Rectangle 58"/>
          <p:cNvSpPr>
            <a:spLocks noChangeArrowheads="1"/>
          </p:cNvSpPr>
          <p:nvPr/>
        </p:nvSpPr>
        <p:spPr bwMode="auto">
          <a:xfrm rot="-5400000">
            <a:off x="1752600" y="3733800"/>
            <a:ext cx="27432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Acceptance</a:t>
            </a:r>
          </a:p>
        </p:txBody>
      </p:sp>
      <p:sp>
        <p:nvSpPr>
          <p:cNvPr id="14370" name="Rectangle 59"/>
          <p:cNvSpPr>
            <a:spLocks noChangeArrowheads="1"/>
          </p:cNvSpPr>
          <p:nvPr/>
        </p:nvSpPr>
        <p:spPr bwMode="auto">
          <a:xfrm rot="-5400000">
            <a:off x="8420100" y="4610100"/>
            <a:ext cx="990600" cy="457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  <a:cs typeface="Arial" charset="0"/>
              </a:rPr>
              <a:t>Implementation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4800" y="976313"/>
            <a:ext cx="47244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“It takes 17 years to turn </a:t>
            </a:r>
            <a:r>
              <a:rPr lang="en-US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14% of </a:t>
            </a:r>
            <a:r>
              <a:rPr 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original research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to the benefit of patient care” *</a:t>
            </a:r>
          </a:p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72" name="Line 60"/>
          <p:cNvSpPr>
            <a:spLocks noChangeShapeType="1"/>
          </p:cNvSpPr>
          <p:nvPr/>
        </p:nvSpPr>
        <p:spPr bwMode="auto">
          <a:xfrm>
            <a:off x="304800" y="5334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Line 16"/>
          <p:cNvSpPr>
            <a:spLocks noChangeShapeType="1"/>
          </p:cNvSpPr>
          <p:nvPr/>
        </p:nvSpPr>
        <p:spPr bwMode="auto">
          <a:xfrm>
            <a:off x="5867400" y="2971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16"/>
          <p:cNvSpPr>
            <a:spLocks noChangeShapeType="1"/>
          </p:cNvSpPr>
          <p:nvPr/>
        </p:nvSpPr>
        <p:spPr bwMode="auto">
          <a:xfrm>
            <a:off x="7620000" y="29718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4" name="Line 15"/>
          <p:cNvSpPr>
            <a:spLocks noChangeShapeType="1"/>
          </p:cNvSpPr>
          <p:nvPr/>
        </p:nvSpPr>
        <p:spPr bwMode="auto">
          <a:xfrm>
            <a:off x="609600" y="2971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Text Box 79"/>
          <p:cNvSpPr txBox="1">
            <a:spLocks noChangeArrowheads="1"/>
          </p:cNvSpPr>
          <p:nvPr/>
        </p:nvSpPr>
        <p:spPr bwMode="auto">
          <a:xfrm>
            <a:off x="555625" y="2514600"/>
            <a:ext cx="96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80" name="Text Box 80"/>
          <p:cNvSpPr txBox="1">
            <a:spLocks noChangeArrowheads="1"/>
          </p:cNvSpPr>
          <p:nvPr/>
        </p:nvSpPr>
        <p:spPr bwMode="auto">
          <a:xfrm>
            <a:off x="76200" y="381000"/>
            <a:ext cx="1118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4382" name="Line 83"/>
          <p:cNvSpPr>
            <a:spLocks noChangeShapeType="1"/>
          </p:cNvSpPr>
          <p:nvPr/>
        </p:nvSpPr>
        <p:spPr bwMode="auto">
          <a:xfrm>
            <a:off x="685800" y="609600"/>
            <a:ext cx="7696200" cy="46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TextBox 62"/>
          <p:cNvSpPr txBox="1">
            <a:spLocks noChangeArrowheads="1"/>
          </p:cNvSpPr>
          <p:nvPr/>
        </p:nvSpPr>
        <p:spPr bwMode="auto">
          <a:xfrm>
            <a:off x="8305800" y="4572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cs typeface="Arial" charset="0"/>
              </a:rPr>
              <a:t>17 yrs</a:t>
            </a:r>
          </a:p>
        </p:txBody>
      </p:sp>
      <p:sp>
        <p:nvSpPr>
          <p:cNvPr id="14384" name="TextBox 48"/>
          <p:cNvSpPr txBox="1">
            <a:spLocks noChangeArrowheads="1"/>
          </p:cNvSpPr>
          <p:nvPr/>
        </p:nvSpPr>
        <p:spPr bwMode="auto">
          <a:xfrm>
            <a:off x="5791200" y="6427788"/>
            <a:ext cx="3352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100" b="1">
                <a:latin typeface="Garamond" pitchFamily="18" charset="0"/>
              </a:rPr>
              <a:t>Lawrence W. Green, Dr. PH</a:t>
            </a:r>
            <a:r>
              <a:rPr lang="en-US" sz="1100">
                <a:latin typeface="Garamond" pitchFamily="18" charset="0"/>
              </a:rPr>
              <a:t> </a:t>
            </a:r>
            <a:br>
              <a:rPr lang="en-US" sz="1100">
                <a:latin typeface="Garamond" pitchFamily="18" charset="0"/>
              </a:rPr>
            </a:br>
            <a:r>
              <a:rPr lang="en-US" sz="1100">
                <a:latin typeface="Garamond" pitchFamily="18" charset="0"/>
              </a:rPr>
              <a:t>Univ of California at San Francisco School of Medicine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24265-B3BC-47CF-8483-3A62C7B7356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8089900" y="5665787"/>
            <a:ext cx="1054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>
                <a:cs typeface="Arial" charset="0"/>
              </a:rPr>
              <a:t>*</a:t>
            </a:r>
            <a:r>
              <a:rPr lang="en-US" sz="1200" dirty="0" err="1">
                <a:cs typeface="Arial" charset="0"/>
              </a:rPr>
              <a:t>Balas</a:t>
            </a:r>
            <a:r>
              <a:rPr lang="en-US" sz="1200" dirty="0">
                <a:cs typeface="Arial" charset="0"/>
              </a:rPr>
              <a:t>, 1995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1858</Words>
  <Application>Microsoft Office PowerPoint</Application>
  <PresentationFormat>On-screen Show (4:3)</PresentationFormat>
  <Paragraphs>395</Paragraphs>
  <Slides>66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7_Default Design</vt:lpstr>
      <vt:lpstr>Microsoft Excel Chart</vt:lpstr>
      <vt:lpstr>Acrobat Document</vt:lpstr>
      <vt:lpstr>An Orientation to the Strategic Prevention Framework – State Incentive Grant (SPF SIG)</vt:lpstr>
      <vt:lpstr>Introductions</vt:lpstr>
      <vt:lpstr>Overview of the Day</vt:lpstr>
      <vt:lpstr>Background on SPF SIG</vt:lpstr>
      <vt:lpstr>PowerPoint Presentation</vt:lpstr>
      <vt:lpstr>How did we get here?</vt:lpstr>
      <vt:lpstr>Introduction to the  Logic Models</vt:lpstr>
      <vt:lpstr>PowerPoint Presentation</vt:lpstr>
      <vt:lpstr>PowerPoint Presentation</vt:lpstr>
      <vt:lpstr>3 Conceptualizations of the Gap Between Research &amp; Practice</vt:lpstr>
      <vt:lpstr>PowerPoint Presentation</vt:lpstr>
      <vt:lpstr>Various Efforts</vt:lpstr>
      <vt:lpstr>What does SAMHSA want?</vt:lpstr>
      <vt:lpstr>OMG!</vt:lpstr>
      <vt:lpstr>OMG!!!!</vt:lpstr>
      <vt:lpstr>but it’s possible…</vt:lpstr>
      <vt:lpstr>Examples of Successful Community Prevention Interventions</vt:lpstr>
      <vt:lpstr>Examples of Successful Community Prevention Interventions</vt:lpstr>
      <vt:lpstr>PowerPoint Presentation</vt:lpstr>
      <vt:lpstr>there’s more to implementation than specifying the steps…</vt:lpstr>
      <vt:lpstr>Ineffective Methods</vt:lpstr>
      <vt:lpstr>What Works</vt:lpstr>
      <vt:lpstr>Effective Use of EBP </vt:lpstr>
      <vt:lpstr>…so what’s our “driver?”</vt:lpstr>
      <vt:lpstr>Logic Models</vt:lpstr>
      <vt:lpstr>Basic Question</vt:lpstr>
      <vt:lpstr>Crashes by City (all types)</vt:lpstr>
      <vt:lpstr>Basic Question</vt:lpstr>
      <vt:lpstr>PowerPoint Presentation</vt:lpstr>
      <vt:lpstr>PowerPoint Presentation</vt:lpstr>
      <vt:lpstr>PowerPoint Presentation</vt:lpstr>
      <vt:lpstr>PowerPoint Presentation</vt:lpstr>
      <vt:lpstr>…this is getting complicated</vt:lpstr>
      <vt:lpstr>Time for Exercise 1</vt:lpstr>
      <vt:lpstr>How will we use  these models?</vt:lpstr>
      <vt:lpstr>Virtues of Logic Models</vt:lpstr>
      <vt:lpstr>The models will also help us move efficiently through the SPF steps</vt:lpstr>
      <vt:lpstr>Common Liabilities of  Conventional Approaches</vt:lpstr>
      <vt:lpstr>Paralysis by analysis…</vt:lpstr>
      <vt:lpstr>Common Liabilities of  Conventional Approaches</vt:lpstr>
      <vt:lpstr>Common Liabilities of  Conventional Approaches</vt:lpstr>
      <vt:lpstr>Common Liabilities of  Conventional Approaches</vt:lpstr>
      <vt:lpstr>So how do we move from concepts to action?</vt:lpstr>
      <vt:lpstr>How it looks in practice</vt:lpstr>
      <vt:lpstr>Sample Page from Interactive Logic Model</vt:lpstr>
      <vt:lpstr>Sample Page from Interactive Logic Model (a level down from prior page)</vt:lpstr>
      <vt:lpstr>PowerPoint Presentation</vt:lpstr>
      <vt:lpstr>Example as it looked at the time…</vt:lpstr>
      <vt:lpstr>PowerPoint Presentation</vt:lpstr>
      <vt:lpstr>PowerPoint Presentation</vt:lpstr>
      <vt:lpstr>PowerPoint Presentation</vt:lpstr>
      <vt:lpstr>PowerPoint Presentation</vt:lpstr>
      <vt:lpstr>Key Elements of the Approach</vt:lpstr>
      <vt:lpstr>Time Line</vt:lpstr>
      <vt:lpstr>Time for Exercise 2</vt:lpstr>
      <vt:lpstr>Evaluation</vt:lpstr>
      <vt:lpstr>Time for Exercise 3</vt:lpstr>
      <vt:lpstr>Frequently Asked Questions</vt:lpstr>
      <vt:lpstr>Reporting and  Other Logistics</vt:lpstr>
      <vt:lpstr>PowerPoint Presentation</vt:lpstr>
      <vt:lpstr>Pre-condition             Intervention           “Post-condition”</vt:lpstr>
      <vt:lpstr>Sources</vt:lpstr>
      <vt:lpstr>PowerPoint Presentation</vt:lpstr>
      <vt:lpstr>Next Steps…</vt:lpstr>
      <vt:lpstr>“You've got to be careful if you don't know where you're going because you might not get there”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2011-02-15T18:40:31Z</dcterms:created>
  <dcterms:modified xsi:type="dcterms:W3CDTF">2012-10-11T04:58:16Z</dcterms:modified>
</cp:coreProperties>
</file>